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8" r:id="rId3"/>
  </p:sldMasterIdLst>
  <p:notesMasterIdLst>
    <p:notesMasterId r:id="rId29"/>
  </p:notesMasterIdLst>
  <p:sldIdLst>
    <p:sldId id="256" r:id="rId4"/>
    <p:sldId id="269" r:id="rId5"/>
    <p:sldId id="272" r:id="rId6"/>
    <p:sldId id="273" r:id="rId7"/>
    <p:sldId id="259" r:id="rId8"/>
    <p:sldId id="292" r:id="rId9"/>
    <p:sldId id="293" r:id="rId10"/>
    <p:sldId id="262" r:id="rId11"/>
    <p:sldId id="261" r:id="rId12"/>
    <p:sldId id="257" r:id="rId13"/>
    <p:sldId id="265" r:id="rId14"/>
    <p:sldId id="266" r:id="rId15"/>
    <p:sldId id="286" r:id="rId16"/>
    <p:sldId id="296" r:id="rId17"/>
    <p:sldId id="298" r:id="rId18"/>
    <p:sldId id="297" r:id="rId19"/>
    <p:sldId id="303" r:id="rId20"/>
    <p:sldId id="300" r:id="rId21"/>
    <p:sldId id="301" r:id="rId22"/>
    <p:sldId id="302" r:id="rId23"/>
    <p:sldId id="267" r:id="rId24"/>
    <p:sldId id="268" r:id="rId25"/>
    <p:sldId id="294" r:id="rId26"/>
    <p:sldId id="260" r:id="rId27"/>
    <p:sldId id="29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1" d="100"/>
          <a:sy n="81" d="100"/>
        </p:scale>
        <p:origin x="91"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D4D679-B367-4446-AE47-00ACD5D06428}" type="datetimeFigureOut">
              <a:rPr lang="en-US" smtClean="0"/>
              <a:t>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4EC5DF-E3BA-4DA5-9B83-F11B6D987564}" type="slidenum">
              <a:rPr lang="en-US" smtClean="0"/>
              <a:t>‹#›</a:t>
            </a:fld>
            <a:endParaRPr lang="en-US"/>
          </a:p>
        </p:txBody>
      </p:sp>
    </p:spTree>
    <p:extLst>
      <p:ext uri="{BB962C8B-B14F-4D97-AF65-F5344CB8AC3E}">
        <p14:creationId xmlns:p14="http://schemas.microsoft.com/office/powerpoint/2010/main" val="264139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15B09F-6CC2-442C-832A-78E95BE06161}" type="datetimeFigureOut">
              <a:rPr lang="en-US" smtClean="0"/>
              <a:t>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19353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5B09F-6CC2-442C-832A-78E95BE06161}" type="datetimeFigureOut">
              <a:rPr lang="en-US" smtClean="0"/>
              <a:t>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129555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5B09F-6CC2-442C-832A-78E95BE06161}" type="datetimeFigureOut">
              <a:rPr lang="en-US" smtClean="0"/>
              <a:t>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1510797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AAD347D-5ACD-4C99-B74B-A9C85AD731AF}"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9059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76607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796027F-7875-4030-9381-8BD8C4F21935}"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64419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796027F-7875-4030-9381-8BD8C4F21935}"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64833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796027F-7875-4030-9381-8BD8C4F21935}"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01901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801136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28920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6"/>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8607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5B09F-6CC2-442C-832A-78E95BE06161}" type="datetimeFigureOut">
              <a:rPr lang="en-US" smtClean="0"/>
              <a:t>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19850581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37337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1195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91379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200" b="0" i="0" u="none" strike="noStrike" kern="1200" cap="none" spc="0" normalizeH="0" baseline="0" noProof="0" dirty="0">
                <a:ln>
                  <a:noFill/>
                </a:ln>
                <a:solidFill>
                  <a:srgbClr val="1E5155">
                    <a:lumMod val="40000"/>
                    <a:lumOff val="60000"/>
                  </a:srgbClr>
                </a:solidFill>
                <a:effectLst/>
                <a:uLnTx/>
                <a:uFillTx/>
                <a:latin typeface="Arial"/>
                <a:ea typeface="+mj-ea"/>
                <a:cs typeface="+mj-cs"/>
              </a:rPr>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200" b="0" i="0" u="none" strike="noStrike" kern="1200" cap="none" spc="0" normalizeH="0" baseline="0" noProof="0" dirty="0">
                <a:ln>
                  <a:noFill/>
                </a:ln>
                <a:solidFill>
                  <a:srgbClr val="1E5155">
                    <a:lumMod val="40000"/>
                    <a:lumOff val="60000"/>
                  </a:srgbClr>
                </a:solidFill>
                <a:effectLst/>
                <a:uLnTx/>
                <a:uFillTx/>
                <a:latin typeface="Arial"/>
                <a:ea typeface="+mj-ea"/>
                <a:cs typeface="+mj-cs"/>
              </a:rPr>
              <a:t>”</a:t>
            </a:r>
          </a:p>
        </p:txBody>
      </p:sp>
    </p:spTree>
    <p:extLst>
      <p:ext uri="{BB962C8B-B14F-4D97-AF65-F5344CB8AC3E}">
        <p14:creationId xmlns:p14="http://schemas.microsoft.com/office/powerpoint/2010/main" val="34408375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846051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4"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690555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4"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330655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428583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509A250-FF31-4206-8172-F9D3106AACB1}"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61814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rot="10800000">
            <a:off x="-200" y="5542233"/>
            <a:ext cx="12192000" cy="3688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 name="Google Shape;11;p2"/>
          <p:cNvSpPr/>
          <p:nvPr/>
        </p:nvSpPr>
        <p:spPr>
          <a:xfrm flipH="1">
            <a:off x="-200" y="0"/>
            <a:ext cx="12192000" cy="5542400"/>
          </a:xfrm>
          <a:prstGeom prst="rect">
            <a:avLst/>
          </a:prstGeom>
          <a:solidFill>
            <a:schemeClr val="dk2"/>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 name="Google Shape;12;p2"/>
          <p:cNvSpPr txBox="1">
            <a:spLocks noGrp="1"/>
          </p:cNvSpPr>
          <p:nvPr>
            <p:ph type="ctrTitle"/>
          </p:nvPr>
        </p:nvSpPr>
        <p:spPr>
          <a:xfrm>
            <a:off x="914400" y="3366967"/>
            <a:ext cx="7079600" cy="1546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6000"/>
              <a:buNone/>
              <a:defRPr sz="8000">
                <a:solidFill>
                  <a:schemeClr val="lt1"/>
                </a:solidFill>
              </a:defRPr>
            </a:lvl1pPr>
            <a:lvl2pPr lvl="1">
              <a:spcBef>
                <a:spcPts val="0"/>
              </a:spcBef>
              <a:spcAft>
                <a:spcPts val="0"/>
              </a:spcAft>
              <a:buClr>
                <a:schemeClr val="lt1"/>
              </a:buClr>
              <a:buSzPts val="6000"/>
              <a:buNone/>
              <a:defRPr sz="8000">
                <a:solidFill>
                  <a:schemeClr val="lt1"/>
                </a:solidFill>
              </a:defRPr>
            </a:lvl2pPr>
            <a:lvl3pPr lvl="2">
              <a:spcBef>
                <a:spcPts val="0"/>
              </a:spcBef>
              <a:spcAft>
                <a:spcPts val="0"/>
              </a:spcAft>
              <a:buClr>
                <a:schemeClr val="lt1"/>
              </a:buClr>
              <a:buSzPts val="6000"/>
              <a:buNone/>
              <a:defRPr sz="8000">
                <a:solidFill>
                  <a:schemeClr val="lt1"/>
                </a:solidFill>
              </a:defRPr>
            </a:lvl3pPr>
            <a:lvl4pPr lvl="3">
              <a:spcBef>
                <a:spcPts val="0"/>
              </a:spcBef>
              <a:spcAft>
                <a:spcPts val="0"/>
              </a:spcAft>
              <a:buClr>
                <a:schemeClr val="lt1"/>
              </a:buClr>
              <a:buSzPts val="6000"/>
              <a:buNone/>
              <a:defRPr sz="8000">
                <a:solidFill>
                  <a:schemeClr val="lt1"/>
                </a:solidFill>
              </a:defRPr>
            </a:lvl4pPr>
            <a:lvl5pPr lvl="4">
              <a:spcBef>
                <a:spcPts val="0"/>
              </a:spcBef>
              <a:spcAft>
                <a:spcPts val="0"/>
              </a:spcAft>
              <a:buClr>
                <a:schemeClr val="lt1"/>
              </a:buClr>
              <a:buSzPts val="6000"/>
              <a:buNone/>
              <a:defRPr sz="8000">
                <a:solidFill>
                  <a:schemeClr val="lt1"/>
                </a:solidFill>
              </a:defRPr>
            </a:lvl5pPr>
            <a:lvl6pPr lvl="5">
              <a:spcBef>
                <a:spcPts val="0"/>
              </a:spcBef>
              <a:spcAft>
                <a:spcPts val="0"/>
              </a:spcAft>
              <a:buClr>
                <a:schemeClr val="lt1"/>
              </a:buClr>
              <a:buSzPts val="6000"/>
              <a:buNone/>
              <a:defRPr sz="8000">
                <a:solidFill>
                  <a:schemeClr val="lt1"/>
                </a:solidFill>
              </a:defRPr>
            </a:lvl6pPr>
            <a:lvl7pPr lvl="6">
              <a:spcBef>
                <a:spcPts val="0"/>
              </a:spcBef>
              <a:spcAft>
                <a:spcPts val="0"/>
              </a:spcAft>
              <a:buClr>
                <a:schemeClr val="lt1"/>
              </a:buClr>
              <a:buSzPts val="6000"/>
              <a:buNone/>
              <a:defRPr sz="8000">
                <a:solidFill>
                  <a:schemeClr val="lt1"/>
                </a:solidFill>
              </a:defRPr>
            </a:lvl7pPr>
            <a:lvl8pPr lvl="7">
              <a:spcBef>
                <a:spcPts val="0"/>
              </a:spcBef>
              <a:spcAft>
                <a:spcPts val="0"/>
              </a:spcAft>
              <a:buClr>
                <a:schemeClr val="lt1"/>
              </a:buClr>
              <a:buSzPts val="6000"/>
              <a:buNone/>
              <a:defRPr sz="8000">
                <a:solidFill>
                  <a:schemeClr val="lt1"/>
                </a:solidFill>
              </a:defRPr>
            </a:lvl8pPr>
            <a:lvl9pPr lvl="8">
              <a:spcBef>
                <a:spcPts val="0"/>
              </a:spcBef>
              <a:spcAft>
                <a:spcPts val="0"/>
              </a:spcAft>
              <a:buClr>
                <a:schemeClr val="lt1"/>
              </a:buClr>
              <a:buSzPts val="6000"/>
              <a:buNone/>
              <a:defRPr sz="8000">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47820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15B09F-6CC2-442C-832A-78E95BE06161}" type="datetimeFigureOut">
              <a:rPr lang="en-US" smtClean="0"/>
              <a:t>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2339119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3"/>
        <p:cNvGrpSpPr/>
        <p:nvPr/>
      </p:nvGrpSpPr>
      <p:grpSpPr>
        <a:xfrm>
          <a:off x="0" y="0"/>
          <a:ext cx="0" cy="0"/>
          <a:chOff x="0" y="0"/>
          <a:chExt cx="0" cy="0"/>
        </a:xfrm>
      </p:grpSpPr>
      <p:sp>
        <p:nvSpPr>
          <p:cNvPr id="14" name="Google Shape;14;p3"/>
          <p:cNvSpPr/>
          <p:nvPr/>
        </p:nvSpPr>
        <p:spPr>
          <a:xfrm rot="10800000">
            <a:off x="-200" y="4109600"/>
            <a:ext cx="12192000" cy="9168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 name="Google Shape;15;p3"/>
          <p:cNvSpPr/>
          <p:nvPr/>
        </p:nvSpPr>
        <p:spPr>
          <a:xfrm flipH="1">
            <a:off x="-200" y="0"/>
            <a:ext cx="12192000" cy="4109600"/>
          </a:xfrm>
          <a:prstGeom prst="rect">
            <a:avLst/>
          </a:prstGeom>
          <a:solidFill>
            <a:schemeClr val="dk2"/>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 name="Google Shape;16;p3"/>
          <p:cNvSpPr txBox="1">
            <a:spLocks noGrp="1"/>
          </p:cNvSpPr>
          <p:nvPr>
            <p:ph type="ctrTitle"/>
          </p:nvPr>
        </p:nvSpPr>
        <p:spPr>
          <a:xfrm>
            <a:off x="914400" y="2543545"/>
            <a:ext cx="6677600" cy="13936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4800"/>
              <a:buNone/>
              <a:defRPr sz="6400">
                <a:solidFill>
                  <a:schemeClr val="lt1"/>
                </a:solidFill>
              </a:defRPr>
            </a:lvl1pPr>
            <a:lvl2pPr lvl="1" rtl="0">
              <a:spcBef>
                <a:spcPts val="0"/>
              </a:spcBef>
              <a:spcAft>
                <a:spcPts val="0"/>
              </a:spcAft>
              <a:buClr>
                <a:schemeClr val="lt1"/>
              </a:buClr>
              <a:buSzPts val="4800"/>
              <a:buNone/>
              <a:defRPr sz="6400">
                <a:solidFill>
                  <a:schemeClr val="lt1"/>
                </a:solidFill>
              </a:defRPr>
            </a:lvl2pPr>
            <a:lvl3pPr lvl="2" rtl="0">
              <a:spcBef>
                <a:spcPts val="0"/>
              </a:spcBef>
              <a:spcAft>
                <a:spcPts val="0"/>
              </a:spcAft>
              <a:buClr>
                <a:schemeClr val="lt1"/>
              </a:buClr>
              <a:buSzPts val="4800"/>
              <a:buNone/>
              <a:defRPr sz="6400">
                <a:solidFill>
                  <a:schemeClr val="lt1"/>
                </a:solidFill>
              </a:defRPr>
            </a:lvl3pPr>
            <a:lvl4pPr lvl="3" rtl="0">
              <a:spcBef>
                <a:spcPts val="0"/>
              </a:spcBef>
              <a:spcAft>
                <a:spcPts val="0"/>
              </a:spcAft>
              <a:buClr>
                <a:schemeClr val="lt1"/>
              </a:buClr>
              <a:buSzPts val="4800"/>
              <a:buNone/>
              <a:defRPr sz="6400">
                <a:solidFill>
                  <a:schemeClr val="lt1"/>
                </a:solidFill>
              </a:defRPr>
            </a:lvl4pPr>
            <a:lvl5pPr lvl="4" rtl="0">
              <a:spcBef>
                <a:spcPts val="0"/>
              </a:spcBef>
              <a:spcAft>
                <a:spcPts val="0"/>
              </a:spcAft>
              <a:buClr>
                <a:schemeClr val="lt1"/>
              </a:buClr>
              <a:buSzPts val="4800"/>
              <a:buNone/>
              <a:defRPr sz="6400">
                <a:solidFill>
                  <a:schemeClr val="lt1"/>
                </a:solidFill>
              </a:defRPr>
            </a:lvl5pPr>
            <a:lvl6pPr lvl="5" rtl="0">
              <a:spcBef>
                <a:spcPts val="0"/>
              </a:spcBef>
              <a:spcAft>
                <a:spcPts val="0"/>
              </a:spcAft>
              <a:buClr>
                <a:schemeClr val="lt1"/>
              </a:buClr>
              <a:buSzPts val="4800"/>
              <a:buNone/>
              <a:defRPr sz="6400">
                <a:solidFill>
                  <a:schemeClr val="lt1"/>
                </a:solidFill>
              </a:defRPr>
            </a:lvl6pPr>
            <a:lvl7pPr lvl="6" rtl="0">
              <a:spcBef>
                <a:spcPts val="0"/>
              </a:spcBef>
              <a:spcAft>
                <a:spcPts val="0"/>
              </a:spcAft>
              <a:buClr>
                <a:schemeClr val="lt1"/>
              </a:buClr>
              <a:buSzPts val="4800"/>
              <a:buNone/>
              <a:defRPr sz="6400">
                <a:solidFill>
                  <a:schemeClr val="lt1"/>
                </a:solidFill>
              </a:defRPr>
            </a:lvl7pPr>
            <a:lvl8pPr lvl="7" rtl="0">
              <a:spcBef>
                <a:spcPts val="0"/>
              </a:spcBef>
              <a:spcAft>
                <a:spcPts val="0"/>
              </a:spcAft>
              <a:buClr>
                <a:schemeClr val="lt1"/>
              </a:buClr>
              <a:buSzPts val="4800"/>
              <a:buNone/>
              <a:defRPr sz="6400">
                <a:solidFill>
                  <a:schemeClr val="lt1"/>
                </a:solidFill>
              </a:defRPr>
            </a:lvl8pPr>
            <a:lvl9pPr lvl="8" rtl="0">
              <a:spcBef>
                <a:spcPts val="0"/>
              </a:spcBef>
              <a:spcAft>
                <a:spcPts val="0"/>
              </a:spcAft>
              <a:buClr>
                <a:schemeClr val="lt1"/>
              </a:buClr>
              <a:buSzPts val="4800"/>
              <a:buNone/>
              <a:defRPr sz="6400">
                <a:solidFill>
                  <a:schemeClr val="lt1"/>
                </a:solidFill>
              </a:defRPr>
            </a:lvl9pPr>
          </a:lstStyle>
          <a:p>
            <a:r>
              <a:rPr lang="en-US"/>
              <a:t>Click to edit Master title style</a:t>
            </a:r>
            <a:endParaRPr/>
          </a:p>
        </p:txBody>
      </p:sp>
      <p:sp>
        <p:nvSpPr>
          <p:cNvPr id="17" name="Google Shape;17;p3"/>
          <p:cNvSpPr txBox="1">
            <a:spLocks noGrp="1"/>
          </p:cNvSpPr>
          <p:nvPr>
            <p:ph type="subTitle" idx="1"/>
          </p:nvPr>
        </p:nvSpPr>
        <p:spPr>
          <a:xfrm>
            <a:off x="914400" y="4109667"/>
            <a:ext cx="6677600" cy="916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1800"/>
              <a:buNone/>
              <a:defRPr sz="2400"/>
            </a:lvl1pPr>
            <a:lvl2pPr lvl="1" rtl="0">
              <a:spcBef>
                <a:spcPts val="0"/>
              </a:spcBef>
              <a:spcAft>
                <a:spcPts val="0"/>
              </a:spcAft>
              <a:buClr>
                <a:schemeClr val="dk1"/>
              </a:buClr>
              <a:buSzPts val="1800"/>
              <a:buNone/>
              <a:defRPr sz="2400"/>
            </a:lvl2pPr>
            <a:lvl3pPr lvl="2" rtl="0">
              <a:spcBef>
                <a:spcPts val="0"/>
              </a:spcBef>
              <a:spcAft>
                <a:spcPts val="0"/>
              </a:spcAft>
              <a:buClr>
                <a:schemeClr val="dk1"/>
              </a:buClr>
              <a:buSzPts val="1800"/>
              <a:buNone/>
              <a:defRPr sz="2400"/>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r>
              <a:rPr lang="en-US"/>
              <a:t>Click to edit Master subtitle style</a:t>
            </a:r>
            <a:endParaRPr/>
          </a:p>
        </p:txBody>
      </p:sp>
      <p:sp>
        <p:nvSpPr>
          <p:cNvPr id="18" name="Google Shape;18;p3"/>
          <p:cNvSpPr txBox="1">
            <a:spLocks noGrp="1"/>
          </p:cNvSpPr>
          <p:nvPr>
            <p:ph type="sldNum" idx="12"/>
          </p:nvPr>
        </p:nvSpPr>
        <p:spPr>
          <a:xfrm>
            <a:off x="-100" y="4560000"/>
            <a:ext cx="892800" cy="2298000"/>
          </a:xfrm>
          <a:prstGeom prst="rect">
            <a:avLst/>
          </a:prstGeom>
        </p:spPr>
        <p:txBody>
          <a:bodyPr spcFirstLastPara="1" wrap="square" lIns="91425" tIns="91425" rIns="91425" bIns="91425" anchor="b"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0DB7C4"/>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0DB7C4"/>
              </a:solidFill>
              <a:effectLst/>
              <a:uLnTx/>
              <a:uFillTx/>
              <a:latin typeface="Dosis"/>
              <a:sym typeface="Dosis"/>
            </a:endParaRPr>
          </a:p>
        </p:txBody>
      </p:sp>
    </p:spTree>
    <p:extLst>
      <p:ext uri="{BB962C8B-B14F-4D97-AF65-F5344CB8AC3E}">
        <p14:creationId xmlns:p14="http://schemas.microsoft.com/office/powerpoint/2010/main" val="22793140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
        <p:cNvGrpSpPr/>
        <p:nvPr/>
      </p:nvGrpSpPr>
      <p:grpSpPr>
        <a:xfrm>
          <a:off x="0" y="0"/>
          <a:ext cx="0" cy="0"/>
          <a:chOff x="0" y="0"/>
          <a:chExt cx="0" cy="0"/>
        </a:xfrm>
      </p:grpSpPr>
      <p:sp>
        <p:nvSpPr>
          <p:cNvPr id="26" name="Google Shape;26;p5"/>
          <p:cNvSpPr/>
          <p:nvPr/>
        </p:nvSpPr>
        <p:spPr>
          <a:xfrm flipH="1">
            <a:off x="-100" y="0"/>
            <a:ext cx="892800" cy="6858000"/>
          </a:xfrm>
          <a:prstGeom prst="rect">
            <a:avLst/>
          </a:prstGeom>
          <a:solidFill>
            <a:schemeClr val="lt2"/>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 name="Google Shape;27;p5"/>
          <p:cNvSpPr/>
          <p:nvPr/>
        </p:nvSpPr>
        <p:spPr>
          <a:xfrm flipH="1">
            <a:off x="-100" y="0"/>
            <a:ext cx="892800" cy="1520000"/>
          </a:xfrm>
          <a:prstGeom prst="rect">
            <a:avLst/>
          </a:prstGeom>
          <a:solidFill>
            <a:schemeClr val="dk2"/>
          </a:solidFill>
          <a:ln>
            <a:noFill/>
          </a:ln>
        </p:spPr>
        <p:txBody>
          <a:bodyPr spcFirstLastPara="1" wrap="square" lIns="121900" tIns="121900" rIns="121900" bIns="1219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 name="Google Shape;28;p5"/>
          <p:cNvSpPr txBox="1">
            <a:spLocks noGrp="1"/>
          </p:cNvSpPr>
          <p:nvPr>
            <p:ph type="title"/>
          </p:nvPr>
        </p:nvSpPr>
        <p:spPr>
          <a:xfrm>
            <a:off x="1125900" y="7464"/>
            <a:ext cx="4736800" cy="15200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r>
              <a:rPr lang="en-US"/>
              <a:t>Click to edit Master title style</a:t>
            </a:r>
            <a:endParaRPr/>
          </a:p>
        </p:txBody>
      </p:sp>
      <p:sp>
        <p:nvSpPr>
          <p:cNvPr id="29" name="Google Shape;29;p5"/>
          <p:cNvSpPr txBox="1">
            <a:spLocks noGrp="1"/>
          </p:cNvSpPr>
          <p:nvPr>
            <p:ph type="body" idx="1"/>
          </p:nvPr>
        </p:nvSpPr>
        <p:spPr>
          <a:xfrm>
            <a:off x="1125900" y="2050767"/>
            <a:ext cx="6892000" cy="4517200"/>
          </a:xfrm>
          <a:prstGeom prst="rect">
            <a:avLst/>
          </a:prstGeom>
        </p:spPr>
        <p:txBody>
          <a:bodyPr spcFirstLastPara="1" wrap="square" lIns="91425" tIns="91425" rIns="91425" bIns="91425" anchor="t" anchorCtr="0">
            <a:noAutofit/>
          </a:bodyPr>
          <a:lstStyle>
            <a:lvl1pPr marL="609585" lvl="0" indent="-507987">
              <a:spcBef>
                <a:spcPts val="800"/>
              </a:spcBef>
              <a:spcAft>
                <a:spcPts val="0"/>
              </a:spcAft>
              <a:buSzPts val="2400"/>
              <a:buChar char="▹"/>
              <a:defRPr sz="3200"/>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507987">
              <a:spcBef>
                <a:spcPts val="0"/>
              </a:spcBef>
              <a:spcAft>
                <a:spcPts val="0"/>
              </a:spcAft>
              <a:buSzPts val="2400"/>
              <a:buChar char="⬞"/>
              <a:defRPr sz="3200"/>
            </a:lvl4pPr>
            <a:lvl5pPr marL="3047924" lvl="4" indent="-507987">
              <a:spcBef>
                <a:spcPts val="0"/>
              </a:spcBef>
              <a:spcAft>
                <a:spcPts val="0"/>
              </a:spcAft>
              <a:buSzPts val="2400"/>
              <a:buChar char="○"/>
              <a:defRPr sz="3200"/>
            </a:lvl5pPr>
            <a:lvl6pPr marL="3657509" lvl="5" indent="-507987">
              <a:spcBef>
                <a:spcPts val="0"/>
              </a:spcBef>
              <a:spcAft>
                <a:spcPts val="0"/>
              </a:spcAft>
              <a:buSzPts val="2400"/>
              <a:buChar char="■"/>
              <a:defRPr sz="3200"/>
            </a:lvl6pPr>
            <a:lvl7pPr marL="4267093" lvl="6" indent="-507987">
              <a:spcBef>
                <a:spcPts val="0"/>
              </a:spcBef>
              <a:spcAft>
                <a:spcPts val="0"/>
              </a:spcAft>
              <a:buSzPts val="2400"/>
              <a:buChar char="●"/>
              <a:defRPr sz="3200"/>
            </a:lvl7pPr>
            <a:lvl8pPr marL="4876678" lvl="7" indent="-507987">
              <a:spcBef>
                <a:spcPts val="0"/>
              </a:spcBef>
              <a:spcAft>
                <a:spcPts val="0"/>
              </a:spcAft>
              <a:buSzPts val="2400"/>
              <a:buChar char="○"/>
              <a:defRPr sz="3200"/>
            </a:lvl8pPr>
            <a:lvl9pPr marL="5486263" lvl="8" indent="-507987">
              <a:spcBef>
                <a:spcPts val="0"/>
              </a:spcBef>
              <a:spcAft>
                <a:spcPts val="0"/>
              </a:spcAft>
              <a:buSzPts val="2400"/>
              <a:buChar char="■"/>
              <a:defRPr sz="3200"/>
            </a:lvl9pPr>
          </a:lstStyle>
          <a:p>
            <a:pPr lvl="0"/>
            <a:r>
              <a:rPr lang="en-US"/>
              <a:t>Click to edit Master text styles</a:t>
            </a:r>
          </a:p>
        </p:txBody>
      </p:sp>
      <p:sp>
        <p:nvSpPr>
          <p:cNvPr id="30" name="Google Shape;30;p5"/>
          <p:cNvSpPr txBox="1">
            <a:spLocks noGrp="1"/>
          </p:cNvSpPr>
          <p:nvPr>
            <p:ph type="sldNum" idx="12"/>
          </p:nvPr>
        </p:nvSpPr>
        <p:spPr>
          <a:xfrm>
            <a:off x="-100" y="0"/>
            <a:ext cx="892800" cy="15200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29674175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5E866563-FFCB-4C03-9638-24FCCA86BCAA}" type="datetimeFigureOut">
              <a:rPr kumimoji="0" lang="fa-I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25/07/1445</a:t>
            </a:fld>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676410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5E866563-FFCB-4C03-9638-24FCCA86BCAA}" type="datetimeFigureOut">
              <a:rPr kumimoji="0" lang="fa-I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25/07/1445</a:t>
            </a:fld>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7432945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5E866563-FFCB-4C03-9638-24FCCA86BCAA}" type="datetimeFigureOut">
              <a:rPr kumimoji="0" lang="fa-I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25/07/1445</a:t>
            </a:fld>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12069825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5E866563-FFCB-4C03-9638-24FCCA86BCAA}" type="datetimeFigureOut">
              <a:rPr kumimoji="0" lang="fa-I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25/07/1445</a:t>
            </a:fld>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36830263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5E866563-FFCB-4C03-9638-24FCCA86BCAA}" type="datetimeFigureOut">
              <a:rPr kumimoji="0" lang="fa-I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25/07/1445</a:t>
            </a:fld>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5001302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B717C2D2-D76A-48FA-8807-3B6940A50354}" type="slidenum">
              <a:rPr kumimoji="0" lang="en-US" sz="3200" b="0" i="0" u="none" strike="noStrike" kern="0" cap="none" spc="0" normalizeH="0" baseline="0" noProof="0">
                <a:ln>
                  <a:noFill/>
                </a:ln>
                <a:solidFill>
                  <a:srgbClr val="000000"/>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en-US" sz="3200" b="0" i="0" u="none" strike="noStrike" kern="0" cap="none" spc="0" normalizeH="0" baseline="0" noProof="0">
              <a:ln>
                <a:noFill/>
              </a:ln>
              <a:solidFill>
                <a:srgbClr val="000000"/>
              </a:solidFill>
              <a:effectLst/>
              <a:uLnTx/>
              <a:uFillTx/>
              <a:latin typeface="Dosis"/>
              <a:sym typeface="Dosis"/>
            </a:endParaRPr>
          </a:p>
        </p:txBody>
      </p:sp>
    </p:spTree>
    <p:extLst>
      <p:ext uri="{BB962C8B-B14F-4D97-AF65-F5344CB8AC3E}">
        <p14:creationId xmlns:p14="http://schemas.microsoft.com/office/powerpoint/2010/main" val="4668587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209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5E866563-FFCB-4C03-9638-24FCCA86BCAA}" type="datetimeFigureOut">
              <a:rPr kumimoji="0" lang="fa-IR"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25/07/1445</a:t>
            </a:fld>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6987A6BB-848E-41AE-AF6D-FC09B620198B}" type="slidenum">
              <a:rPr kumimoji="0" lang="fa-IR" sz="3200" b="0" i="0" u="none" strike="noStrike" kern="0" cap="none" spc="0" normalizeH="0" baseline="0" noProof="0" smtClean="0">
                <a:ln>
                  <a:noFill/>
                </a:ln>
                <a:solidFill>
                  <a:srgbClr val="FFFFFF"/>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fa-IR" sz="3200" b="0" i="0" u="none" strike="noStrike" kern="0" cap="none" spc="0" normalizeH="0" baseline="0" noProof="0">
              <a:ln>
                <a:noFill/>
              </a:ln>
              <a:solidFill>
                <a:srgbClr val="FFFFFF"/>
              </a:solidFill>
              <a:effectLst/>
              <a:uLnTx/>
              <a:uFillTx/>
              <a:latin typeface="Dosis"/>
              <a:sym typeface="Dosis"/>
            </a:endParaRPr>
          </a:p>
        </p:txBody>
      </p:sp>
    </p:spTree>
    <p:extLst>
      <p:ext uri="{BB962C8B-B14F-4D97-AF65-F5344CB8AC3E}">
        <p14:creationId xmlns:p14="http://schemas.microsoft.com/office/powerpoint/2010/main" val="422009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15B09F-6CC2-442C-832A-78E95BE06161}" type="datetimeFigureOut">
              <a:rPr lang="en-US" smtClean="0"/>
              <a:t>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7672390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AndObj">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400" b="0" i="0" u="none" strike="noStrike" kern="0" cap="none" spc="0" normalizeH="0" baseline="0" noProof="0">
              <a:ln>
                <a:noFill/>
              </a:ln>
              <a:solidFill>
                <a:srgbClr val="000000"/>
              </a:solidFill>
              <a:effectLst/>
              <a:uLnTx/>
              <a:uFillTx/>
              <a:latin typeface="Arial"/>
              <a:cs typeface="Arial"/>
              <a:sym typeface="Arial"/>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B717C2D2-D76A-48FA-8807-3B6940A50354}" type="slidenum">
              <a:rPr kumimoji="0" lang="en-US" sz="3200" b="0" i="0" u="none" strike="noStrike" kern="0" cap="none" spc="0" normalizeH="0" baseline="0" noProof="0">
                <a:ln>
                  <a:noFill/>
                </a:ln>
                <a:solidFill>
                  <a:srgbClr val="000000"/>
                </a:solidFill>
                <a:effectLst/>
                <a:uLnTx/>
                <a:uFillTx/>
                <a:latin typeface="Dosis"/>
                <a:sym typeface="Dosis"/>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lang="en-US" sz="3200" b="0" i="0" u="none" strike="noStrike" kern="0" cap="none" spc="0" normalizeH="0" baseline="0" noProof="0">
              <a:ln>
                <a:noFill/>
              </a:ln>
              <a:solidFill>
                <a:srgbClr val="000000"/>
              </a:solidFill>
              <a:effectLst/>
              <a:uLnTx/>
              <a:uFillTx/>
              <a:latin typeface="Dosis"/>
              <a:sym typeface="Dosis"/>
            </a:endParaRPr>
          </a:p>
        </p:txBody>
      </p:sp>
    </p:spTree>
    <p:extLst>
      <p:ext uri="{BB962C8B-B14F-4D97-AF65-F5344CB8AC3E}">
        <p14:creationId xmlns:p14="http://schemas.microsoft.com/office/powerpoint/2010/main" val="16930452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1_">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0873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cSld name="Cov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200000" y="929833"/>
            <a:ext cx="9056912" cy="1772070"/>
          </a:xfrm>
        </p:spPr>
        <p:txBody>
          <a:bodyPr anchor="b">
            <a:normAutofit/>
          </a:bodyPr>
          <a:lstStyle>
            <a:lvl1pPr algn="l">
              <a:defRPr sz="3600" baseline="0"/>
            </a:lvl1pPr>
          </a:lstStyle>
          <a:p>
            <a:r>
              <a:rPr lang="en-US" dirty="0"/>
              <a:t>TITLE HERE</a:t>
            </a:r>
          </a:p>
        </p:txBody>
      </p:sp>
      <p:sp>
        <p:nvSpPr>
          <p:cNvPr id="3" name="Subtitle 2"/>
          <p:cNvSpPr>
            <a:spLocks noGrp="1"/>
          </p:cNvSpPr>
          <p:nvPr>
            <p:ph type="subTitle" idx="1"/>
          </p:nvPr>
        </p:nvSpPr>
        <p:spPr>
          <a:xfrm>
            <a:off x="1200000" y="3211512"/>
            <a:ext cx="9056912" cy="1655762"/>
          </a:xfrm>
        </p:spPr>
        <p:txBody>
          <a:bodyPr lIns="0" tIns="0" rIns="0" bIns="0">
            <a:normAutofit/>
          </a:bodyPr>
          <a:lstStyle>
            <a:lvl1pPr marL="0" indent="0" algn="l">
              <a:lnSpc>
                <a:spcPts val="1700"/>
              </a:lnSpc>
              <a:spcBef>
                <a:spcPts val="0"/>
              </a:spcBef>
              <a:buNone/>
              <a:defRPr sz="1300">
                <a:solidFill>
                  <a:schemeClr val="tx2">
                    <a:alpha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Footer Placeholder 3"/>
          <p:cNvSpPr>
            <a:spLocks noGrp="1"/>
          </p:cNvSpPr>
          <p:nvPr>
            <p:ph type="ftr" sz="quarter" idx="11"/>
          </p:nvPr>
        </p:nvSpPr>
        <p:spPr>
          <a:xfrm>
            <a:off x="1200000" y="5983474"/>
            <a:ext cx="3736623" cy="491068"/>
          </a:xfrm>
        </p:spPr>
        <p:txBody>
          <a:bodyPr/>
          <a:lstStyle>
            <a:lvl1pPr algn="l">
              <a:defRPr sz="1000"/>
            </a:lvl1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a-IR" sz="10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1618882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C1D20F-F3D2-4E39-8CDA-26828533E796}" type="datetimeFigureOut">
              <a:rPr lang="en-US" smtClean="0"/>
              <a:t>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8A9707-D89C-415A-86C9-5A11342C54EF}" type="slidenum">
              <a:rPr lang="en-US" smtClean="0"/>
              <a:t>‹#›</a:t>
            </a:fld>
            <a:endParaRPr lang="en-US"/>
          </a:p>
        </p:txBody>
      </p:sp>
    </p:spTree>
    <p:extLst>
      <p:ext uri="{BB962C8B-B14F-4D97-AF65-F5344CB8AC3E}">
        <p14:creationId xmlns:p14="http://schemas.microsoft.com/office/powerpoint/2010/main" val="237847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15B09F-6CC2-442C-832A-78E95BE06161}" type="datetimeFigureOut">
              <a:rPr lang="en-US" smtClean="0"/>
              <a:t>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378790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15B09F-6CC2-442C-832A-78E95BE06161}" type="datetimeFigureOut">
              <a:rPr lang="en-US" smtClean="0"/>
              <a:t>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489421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5B09F-6CC2-442C-832A-78E95BE06161}" type="datetimeFigureOut">
              <a:rPr lang="en-US" smtClean="0"/>
              <a:t>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2145702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15B09F-6CC2-442C-832A-78E95BE06161}" type="datetimeFigureOut">
              <a:rPr lang="en-US" smtClean="0"/>
              <a:t>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1860472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15B09F-6CC2-442C-832A-78E95BE06161}" type="datetimeFigureOut">
              <a:rPr lang="en-US" smtClean="0"/>
              <a:t>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8D79B-F655-4058-8CF6-E5F9D188E497}" type="slidenum">
              <a:rPr lang="en-US" smtClean="0"/>
              <a:t>‹#›</a:t>
            </a:fld>
            <a:endParaRPr lang="en-US"/>
          </a:p>
        </p:txBody>
      </p:sp>
    </p:spTree>
    <p:extLst>
      <p:ext uri="{BB962C8B-B14F-4D97-AF65-F5344CB8AC3E}">
        <p14:creationId xmlns:p14="http://schemas.microsoft.com/office/powerpoint/2010/main" val="44554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theme" Target="../theme/theme3.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5B09F-6CC2-442C-832A-78E95BE06161}" type="datetimeFigureOut">
              <a:rPr lang="en-US" smtClean="0"/>
              <a:t>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8D79B-F655-4058-8CF6-E5F9D188E497}" type="slidenum">
              <a:rPr lang="en-US" smtClean="0"/>
              <a:t>‹#›</a:t>
            </a:fld>
            <a:endParaRPr lang="en-US"/>
          </a:p>
        </p:txBody>
      </p:sp>
    </p:spTree>
    <p:extLst>
      <p:ext uri="{BB962C8B-B14F-4D97-AF65-F5344CB8AC3E}">
        <p14:creationId xmlns:p14="http://schemas.microsoft.com/office/powerpoint/2010/main" val="1427764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AAD347D-5ACD-4C99-B74B-A9C85AD731AF}" type="datetimeFigureOut">
              <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2/4/2024</a:t>
            </a:fld>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white">
                  <a:tint val="75000"/>
                  <a:alpha val="60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2800" b="0" i="0" u="none" strike="noStrike" kern="1200" cap="none" spc="0" normalizeH="0" baseline="0" noProof="0" dirty="0">
              <a:ln>
                <a:noFill/>
              </a:ln>
              <a:solidFill>
                <a:prstClr val="white">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253638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25900" y="7464"/>
            <a:ext cx="4736800" cy="15200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1pPr>
            <a:lvl2pPr lvl="1">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2pPr>
            <a:lvl3pPr lvl="2">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3pPr>
            <a:lvl4pPr lvl="3">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4pPr>
            <a:lvl5pPr lvl="4">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5pPr>
            <a:lvl6pPr lvl="5">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6pPr>
            <a:lvl7pPr lvl="6">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7pPr>
            <a:lvl8pPr lvl="7">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8pPr>
            <a:lvl9pPr lvl="8">
              <a:spcBef>
                <a:spcPts val="0"/>
              </a:spcBef>
              <a:spcAft>
                <a:spcPts val="0"/>
              </a:spcAft>
              <a:buClr>
                <a:schemeClr val="dk2"/>
              </a:buClr>
              <a:buSzPts val="2400"/>
              <a:buFont typeface="Dosis"/>
              <a:buNone/>
              <a:defRPr sz="2400">
                <a:solidFill>
                  <a:schemeClr val="dk2"/>
                </a:solidFill>
                <a:latin typeface="Dosis"/>
                <a:ea typeface="Dosis"/>
                <a:cs typeface="Dosis"/>
                <a:sym typeface="Dosis"/>
              </a:defRPr>
            </a:lvl9pPr>
          </a:lstStyle>
          <a:p>
            <a:endParaRPr/>
          </a:p>
        </p:txBody>
      </p:sp>
      <p:sp>
        <p:nvSpPr>
          <p:cNvPr id="7" name="Google Shape;7;p1"/>
          <p:cNvSpPr txBox="1">
            <a:spLocks noGrp="1"/>
          </p:cNvSpPr>
          <p:nvPr>
            <p:ph type="body" idx="1"/>
          </p:nvPr>
        </p:nvSpPr>
        <p:spPr>
          <a:xfrm>
            <a:off x="1125900" y="2050767"/>
            <a:ext cx="6892000" cy="45172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2"/>
              </a:buClr>
              <a:buSzPts val="3000"/>
              <a:buFont typeface="Source Sans Pro"/>
              <a:buChar char="▹"/>
              <a:defRPr sz="3000">
                <a:solidFill>
                  <a:schemeClr val="dk1"/>
                </a:solidFill>
                <a:latin typeface="Source Sans Pro"/>
                <a:ea typeface="Source Sans Pro"/>
                <a:cs typeface="Source Sans Pro"/>
                <a:sym typeface="Source Sans Pro"/>
              </a:defRPr>
            </a:lvl1pPr>
            <a:lvl2pPr marL="914400" lvl="1" indent="-381000">
              <a:spcBef>
                <a:spcPts val="0"/>
              </a:spcBef>
              <a:spcAft>
                <a:spcPts val="0"/>
              </a:spcAft>
              <a:buClr>
                <a:schemeClr val="dk2"/>
              </a:buClr>
              <a:buSzPts val="2400"/>
              <a:buFont typeface="Source Sans Pro"/>
              <a:buChar char="▸"/>
              <a:defRPr sz="2400">
                <a:solidFill>
                  <a:schemeClr val="dk1"/>
                </a:solidFill>
                <a:latin typeface="Source Sans Pro"/>
                <a:ea typeface="Source Sans Pro"/>
                <a:cs typeface="Source Sans Pro"/>
                <a:sym typeface="Source Sans Pro"/>
              </a:defRPr>
            </a:lvl2pPr>
            <a:lvl3pPr marL="1371600" lvl="2" indent="-381000">
              <a:spcBef>
                <a:spcPts val="0"/>
              </a:spcBef>
              <a:spcAft>
                <a:spcPts val="0"/>
              </a:spcAft>
              <a:buClr>
                <a:schemeClr val="dk2"/>
              </a:buClr>
              <a:buSzPts val="2400"/>
              <a:buFont typeface="Source Sans Pro"/>
              <a:buChar char="⬩"/>
              <a:defRPr sz="2400">
                <a:solidFill>
                  <a:schemeClr val="dk1"/>
                </a:solidFill>
                <a:latin typeface="Source Sans Pro"/>
                <a:ea typeface="Source Sans Pro"/>
                <a:cs typeface="Source Sans Pro"/>
                <a:sym typeface="Source Sans Pro"/>
              </a:defRPr>
            </a:lvl3pPr>
            <a:lvl4pPr marL="1828800" lvl="3"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4pPr>
            <a:lvl5pPr marL="2286000" lvl="4"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5pPr>
            <a:lvl6pPr marL="2743200" lvl="5"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6pPr>
            <a:lvl7pPr marL="3200400" lvl="6"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7pPr>
            <a:lvl8pPr marL="3657600" lvl="7"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8pPr>
            <a:lvl9pPr marL="4114800" lvl="8" indent="-342900">
              <a:spcBef>
                <a:spcPts val="0"/>
              </a:spcBef>
              <a:spcAft>
                <a:spcPts val="0"/>
              </a:spcAft>
              <a:buClr>
                <a:schemeClr val="dk1"/>
              </a:buClr>
              <a:buSzPts val="1800"/>
              <a:buFont typeface="Source Sans Pro"/>
              <a:buChar char="■"/>
              <a:defRPr sz="1800">
                <a:solidFill>
                  <a:schemeClr val="dk1"/>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100" y="0"/>
            <a:ext cx="892800" cy="1520000"/>
          </a:xfrm>
          <a:prstGeom prst="rect">
            <a:avLst/>
          </a:prstGeom>
          <a:noFill/>
          <a:ln>
            <a:noFill/>
          </a:ln>
        </p:spPr>
        <p:txBody>
          <a:bodyPr spcFirstLastPara="1" wrap="square" lIns="91425" tIns="91425" rIns="91425" bIns="91425" anchor="b" anchorCtr="0">
            <a:noAutofit/>
          </a:bodyPr>
          <a:lstStyle>
            <a:lvl1pPr lvl="0" algn="ctr" rtl="0">
              <a:buNone/>
              <a:defRPr sz="3200">
                <a:solidFill>
                  <a:schemeClr val="lt1"/>
                </a:solidFill>
                <a:latin typeface="Dosis"/>
                <a:ea typeface="Dosis"/>
                <a:cs typeface="Dosis"/>
                <a:sym typeface="Dosis"/>
              </a:defRPr>
            </a:lvl1pPr>
            <a:lvl2pPr lvl="1" algn="ctr" rtl="0">
              <a:buNone/>
              <a:defRPr sz="3200">
                <a:solidFill>
                  <a:schemeClr val="lt1"/>
                </a:solidFill>
                <a:latin typeface="Dosis"/>
                <a:ea typeface="Dosis"/>
                <a:cs typeface="Dosis"/>
                <a:sym typeface="Dosis"/>
              </a:defRPr>
            </a:lvl2pPr>
            <a:lvl3pPr lvl="2" algn="ctr" rtl="0">
              <a:buNone/>
              <a:defRPr sz="3200">
                <a:solidFill>
                  <a:schemeClr val="lt1"/>
                </a:solidFill>
                <a:latin typeface="Dosis"/>
                <a:ea typeface="Dosis"/>
                <a:cs typeface="Dosis"/>
                <a:sym typeface="Dosis"/>
              </a:defRPr>
            </a:lvl3pPr>
            <a:lvl4pPr lvl="3" algn="ctr" rtl="0">
              <a:buNone/>
              <a:defRPr sz="3200">
                <a:solidFill>
                  <a:schemeClr val="lt1"/>
                </a:solidFill>
                <a:latin typeface="Dosis"/>
                <a:ea typeface="Dosis"/>
                <a:cs typeface="Dosis"/>
                <a:sym typeface="Dosis"/>
              </a:defRPr>
            </a:lvl4pPr>
            <a:lvl5pPr lvl="4" algn="ctr" rtl="0">
              <a:buNone/>
              <a:defRPr sz="3200">
                <a:solidFill>
                  <a:schemeClr val="lt1"/>
                </a:solidFill>
                <a:latin typeface="Dosis"/>
                <a:ea typeface="Dosis"/>
                <a:cs typeface="Dosis"/>
                <a:sym typeface="Dosis"/>
              </a:defRPr>
            </a:lvl5pPr>
            <a:lvl6pPr lvl="5" algn="ctr" rtl="0">
              <a:buNone/>
              <a:defRPr sz="3200">
                <a:solidFill>
                  <a:schemeClr val="lt1"/>
                </a:solidFill>
                <a:latin typeface="Dosis"/>
                <a:ea typeface="Dosis"/>
                <a:cs typeface="Dosis"/>
                <a:sym typeface="Dosis"/>
              </a:defRPr>
            </a:lvl6pPr>
            <a:lvl7pPr lvl="6" algn="ctr" rtl="0">
              <a:buNone/>
              <a:defRPr sz="3200">
                <a:solidFill>
                  <a:schemeClr val="lt1"/>
                </a:solidFill>
                <a:latin typeface="Dosis"/>
                <a:ea typeface="Dosis"/>
                <a:cs typeface="Dosis"/>
                <a:sym typeface="Dosis"/>
              </a:defRPr>
            </a:lvl7pPr>
            <a:lvl8pPr lvl="7" algn="ctr" rtl="0">
              <a:buNone/>
              <a:defRPr sz="3200">
                <a:solidFill>
                  <a:schemeClr val="lt1"/>
                </a:solidFill>
                <a:latin typeface="Dosis"/>
                <a:ea typeface="Dosis"/>
                <a:cs typeface="Dosis"/>
                <a:sym typeface="Dosis"/>
              </a:defRPr>
            </a:lvl8pPr>
            <a:lvl9pPr lvl="8" algn="ctr" rtl="0">
              <a:buNone/>
              <a:defRPr sz="3200">
                <a:solidFill>
                  <a:schemeClr val="lt1"/>
                </a:solidFill>
                <a:latin typeface="Dosis"/>
                <a:ea typeface="Dosis"/>
                <a:cs typeface="Dosis"/>
                <a:sym typeface="Dosis"/>
              </a:defRPr>
            </a:lvl9pPr>
          </a:lstStyle>
          <a:p>
            <a:pPr marL="0" marR="0" lvl="0" indent="0" algn="ctr" defTabSz="914400" rtl="0" eaLnBrk="1" fontAlgn="base" latinLnBrk="0" hangingPunct="1">
              <a:lnSpc>
                <a:spcPct val="100000"/>
              </a:lnSpc>
              <a:spcBef>
                <a:spcPct val="0"/>
              </a:spcBef>
              <a:spcAft>
                <a:spcPct val="0"/>
              </a:spcAft>
              <a:buClr>
                <a:srgbClr val="000000"/>
              </a:buClr>
              <a:buSzTx/>
              <a:buFont typeface="Arial"/>
              <a:buNone/>
              <a:tabLst/>
              <a:defRPr/>
            </a:pPr>
            <a:fld id="{5B1227AF-86E3-43FA-B458-F5F30B681A09}" type="slidenum">
              <a:rPr kumimoji="0" lang="en-US" sz="3200" b="0" i="0" u="none" strike="noStrike" kern="0" cap="none" spc="0" normalizeH="0" baseline="0" noProof="0" smtClean="0">
                <a:ln>
                  <a:noFill/>
                </a:ln>
                <a:solidFill>
                  <a:srgbClr val="000000"/>
                </a:solidFill>
                <a:effectLst/>
                <a:uLnTx/>
                <a:uFillTx/>
                <a:latin typeface="Dosis"/>
                <a:sym typeface="Dosis"/>
              </a:rPr>
              <a:pPr marL="0" marR="0" lvl="0" indent="0" algn="ctr" defTabSz="914400" rtl="0" eaLnBrk="1" fontAlgn="base" latinLnBrk="0" hangingPunct="1">
                <a:lnSpc>
                  <a:spcPct val="100000"/>
                </a:lnSpc>
                <a:spcBef>
                  <a:spcPct val="0"/>
                </a:spcBef>
                <a:spcAft>
                  <a:spcPct val="0"/>
                </a:spcAft>
                <a:buClr>
                  <a:srgbClr val="000000"/>
                </a:buClr>
                <a:buSzTx/>
                <a:buFont typeface="Arial"/>
                <a:buNone/>
                <a:tabLst/>
                <a:defRPr/>
              </a:pPr>
              <a:t>‹#›</a:t>
            </a:fld>
            <a:endParaRPr kumimoji="0" lang="en-US" sz="3200" b="0" i="0" u="none" strike="noStrike" kern="0" cap="none" spc="0" normalizeH="0" baseline="0" noProof="0">
              <a:ln>
                <a:noFill/>
              </a:ln>
              <a:solidFill>
                <a:srgbClr val="000000"/>
              </a:solidFill>
              <a:effectLst/>
              <a:uLnTx/>
              <a:uFillTx/>
              <a:latin typeface="Dosis"/>
              <a:sym typeface="Dosis"/>
            </a:endParaRPr>
          </a:p>
        </p:txBody>
      </p:sp>
    </p:spTree>
    <p:extLst>
      <p:ext uri="{BB962C8B-B14F-4D97-AF65-F5344CB8AC3E}">
        <p14:creationId xmlns:p14="http://schemas.microsoft.com/office/powerpoint/2010/main" val="4058755322"/>
      </p:ext>
    </p:extLst>
  </p:cSld>
  <p:clrMap bg1="lt1" tx1="dk1" bg2="dk2" tx2="lt2" accent1="accent1" accent2="accent2" accent3="accent3" accent4="accent4" accent5="accent5" accent6="accent6" hlink="hlink" folHlink="folHlink"/>
  <p:sldLayoutIdLst>
    <p:sldLayoutId id="2147483679" r:id="rId1"/>
    <p:sldLayoutId id="2147483680" r:id="rId2"/>
    <p:sldLayoutId id="2147483681"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6" r:id="rId15"/>
  </p:sldLayoutIdLst>
  <p:transition>
    <p:fade thruBlk="1"/>
  </p:transition>
  <p:txStyles>
    <p:titleStyle>
      <a:defPPr marR="0" lvl="0" algn="l" rtl="0">
        <a:lnSpc>
          <a:spcPct val="100000"/>
        </a:lnSpc>
        <a:spcBef>
          <a:spcPts val="0"/>
        </a:spcBef>
        <a:spcAft>
          <a:spcPts val="0"/>
        </a:spcAft>
      </a:defPPr>
      <a:lvl1pPr marR="0" lvl="0"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r" rtl="1"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Regenerative medicine and fertility preservation</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a:t>
            </a:r>
            <a:r>
              <a:rPr lang="en-US" dirty="0" err="1" smtClean="0"/>
              <a:t>S.Arefi</a:t>
            </a:r>
            <a:endParaRPr lang="en-US" dirty="0" smtClean="0"/>
          </a:p>
          <a:p>
            <a:r>
              <a:rPr lang="en-US" dirty="0" smtClean="0"/>
              <a:t>Associated prof.</a:t>
            </a:r>
          </a:p>
          <a:p>
            <a:r>
              <a:rPr lang="en-US" dirty="0" smtClean="0"/>
              <a:t>Avicenna Research center</a:t>
            </a:r>
            <a:endParaRPr lang="en-US" dirty="0"/>
          </a:p>
        </p:txBody>
      </p:sp>
    </p:spTree>
    <p:extLst>
      <p:ext uri="{BB962C8B-B14F-4D97-AF65-F5344CB8AC3E}">
        <p14:creationId xmlns:p14="http://schemas.microsoft.com/office/powerpoint/2010/main" val="333320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MSC</a:t>
            </a:r>
            <a:endParaRPr lang="en-US" dirty="0"/>
          </a:p>
        </p:txBody>
      </p:sp>
      <p:sp>
        <p:nvSpPr>
          <p:cNvPr id="3" name="Content Placeholder 2"/>
          <p:cNvSpPr>
            <a:spLocks noGrp="1"/>
          </p:cNvSpPr>
          <p:nvPr>
            <p:ph idx="1"/>
          </p:nvPr>
        </p:nvSpPr>
        <p:spPr/>
        <p:txBody>
          <a:bodyPr/>
          <a:lstStyle/>
          <a:p>
            <a:r>
              <a:rPr lang="en-US" dirty="0" smtClean="0"/>
              <a:t>Endometrial stem cells are present in both the basalis and functional layers of the human endometrium, and it is thought that these stem cells play a role in regenerating the endometrial lining during each estrous cycle.</a:t>
            </a:r>
          </a:p>
          <a:p>
            <a:endParaRPr lang="en-US" dirty="0"/>
          </a:p>
        </p:txBody>
      </p:sp>
    </p:spTree>
    <p:extLst>
      <p:ext uri="{BB962C8B-B14F-4D97-AF65-F5344CB8AC3E}">
        <p14:creationId xmlns:p14="http://schemas.microsoft.com/office/powerpoint/2010/main" val="2038753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77462"/>
            <a:ext cx="9404723" cy="875786"/>
          </a:xfrm>
        </p:spPr>
        <p:txBody>
          <a:bodyPr/>
          <a:lstStyle/>
          <a:p>
            <a:r>
              <a:rPr lang="en-US" sz="2800" dirty="0"/>
              <a:t>Menstrual Blood Mesenchymal Stem Cell (MB-MSC)</a:t>
            </a:r>
          </a:p>
        </p:txBody>
      </p:sp>
      <p:sp>
        <p:nvSpPr>
          <p:cNvPr id="3" name="Content Placeholder 2"/>
          <p:cNvSpPr>
            <a:spLocks noGrp="1"/>
          </p:cNvSpPr>
          <p:nvPr>
            <p:ph idx="1"/>
          </p:nvPr>
        </p:nvSpPr>
        <p:spPr/>
        <p:txBody>
          <a:bodyPr/>
          <a:lstStyle/>
          <a:p>
            <a:pPr marL="0" indent="0">
              <a:buNone/>
            </a:pPr>
            <a:r>
              <a:rPr lang="en-US" dirty="0"/>
              <a:t> </a:t>
            </a:r>
          </a:p>
          <a:p>
            <a:r>
              <a:rPr lang="en-US" dirty="0"/>
              <a:t>Menstrual-blood-derived MSCs (MB-MSCs) have the potential to proliferate and differentiate into multiple lineages and can self-renew similar to other stem cells. Moreover, the collection of these cells is noninvasive, safe, and easy, without ethical issues and with minimal immune reactions, facilitating their clinical application in reproductive medicine compared to other tissue-derived stem cells.</a:t>
            </a:r>
          </a:p>
          <a:p>
            <a:endParaRPr lang="en-US" dirty="0"/>
          </a:p>
        </p:txBody>
      </p:sp>
    </p:spTree>
    <p:extLst>
      <p:ext uri="{BB962C8B-B14F-4D97-AF65-F5344CB8AC3E}">
        <p14:creationId xmlns:p14="http://schemas.microsoft.com/office/powerpoint/2010/main" val="2533768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Liu et al. </a:t>
            </a:r>
            <a:r>
              <a:rPr lang="en-US" dirty="0" smtClean="0"/>
              <a:t>have shown </a:t>
            </a:r>
            <a:r>
              <a:rPr lang="en-US" dirty="0"/>
              <a:t>that MB-MSC treated groups of animals showed an increase in the number of the normal ovarian follicles and restoration of normal ovarian function represented by a higher level of ovarian hormones </a:t>
            </a:r>
            <a:r>
              <a:rPr lang="en-US" dirty="0" smtClean="0"/>
              <a:t>compared </a:t>
            </a:r>
            <a:r>
              <a:rPr lang="en-US" dirty="0"/>
              <a:t>to control. </a:t>
            </a:r>
            <a:endParaRPr lang="en-US" dirty="0" smtClean="0"/>
          </a:p>
          <a:p>
            <a:pPr marL="0" indent="0">
              <a:buNone/>
            </a:pPr>
            <a:r>
              <a:rPr lang="en-US" dirty="0" smtClean="0"/>
              <a:t>                                                                    Liu T.</a:t>
            </a:r>
            <a:r>
              <a:rPr lang="en-US" dirty="0"/>
              <a:t> </a:t>
            </a:r>
            <a:r>
              <a:rPr lang="en-US" i="1" dirty="0"/>
              <a:t>Stem Cells Dev. </a:t>
            </a:r>
            <a:r>
              <a:rPr lang="en-US" dirty="0"/>
              <a:t>2014</a:t>
            </a:r>
            <a:endParaRPr lang="en-US" dirty="0" smtClean="0"/>
          </a:p>
          <a:p>
            <a:r>
              <a:rPr lang="en-US" dirty="0" smtClean="0"/>
              <a:t>MB-MSC </a:t>
            </a:r>
            <a:r>
              <a:rPr lang="en-US" dirty="0"/>
              <a:t>improved ovarian function through localization of MSCs into granulosa cells and by augmentation of the expression of FSH receptors as well as restoration of hormone levels </a:t>
            </a:r>
            <a:r>
              <a:rPr lang="en-US" dirty="0" smtClean="0"/>
              <a:t>.</a:t>
            </a:r>
          </a:p>
          <a:p>
            <a:pPr marL="0" indent="0">
              <a:buNone/>
            </a:pPr>
            <a:r>
              <a:rPr lang="en-US" dirty="0" smtClean="0"/>
              <a:t>                                                          </a:t>
            </a:r>
            <a:r>
              <a:rPr lang="en-US" dirty="0" err="1" smtClean="0"/>
              <a:t>Manshadi</a:t>
            </a:r>
            <a:r>
              <a:rPr lang="en-US" dirty="0" smtClean="0"/>
              <a:t>.</a:t>
            </a:r>
            <a:r>
              <a:rPr lang="en-US" dirty="0"/>
              <a:t> </a:t>
            </a:r>
            <a:r>
              <a:rPr lang="en-US" i="1" dirty="0" err="1"/>
              <a:t>Microsc</a:t>
            </a:r>
            <a:r>
              <a:rPr lang="en-US" i="1" dirty="0"/>
              <a:t>. Res. Tech. </a:t>
            </a:r>
            <a:r>
              <a:rPr lang="en-US" dirty="0" smtClean="0"/>
              <a:t>2019</a:t>
            </a:r>
          </a:p>
        </p:txBody>
      </p:sp>
    </p:spTree>
    <p:extLst>
      <p:ext uri="{BB962C8B-B14F-4D97-AF65-F5344CB8AC3E}">
        <p14:creationId xmlns:p14="http://schemas.microsoft.com/office/powerpoint/2010/main" val="3634126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25899" y="606972"/>
            <a:ext cx="8522597" cy="1284890"/>
          </a:xfrm>
        </p:spPr>
        <p:txBody>
          <a:bodyPr/>
          <a:lstStyle/>
          <a:p>
            <a:r>
              <a:rPr lang="en-US" sz="1600" b="1" dirty="0"/>
              <a:t>Improvement of Pregnancy Rate and Live Birth Rate in Poor Ovarian Responders by </a:t>
            </a:r>
            <a:r>
              <a:rPr lang="en-US" sz="1600" b="1" dirty="0" err="1"/>
              <a:t>Intraovarian</a:t>
            </a:r>
            <a:r>
              <a:rPr lang="en-US" sz="1600" b="1" dirty="0"/>
              <a:t> Administration of Autologous Menstrual Blood Derived- Mesenchymal Stromal Cells: Phase I/II Clinical Trial</a:t>
            </a:r>
            <a:r>
              <a:rPr lang="en-US" b="1" dirty="0"/>
              <a:t/>
            </a:r>
            <a:br>
              <a:rPr lang="en-US" b="1" dirty="0"/>
            </a:br>
            <a:endParaRPr lang="en-US" dirty="0"/>
          </a:p>
        </p:txBody>
      </p:sp>
      <p:sp>
        <p:nvSpPr>
          <p:cNvPr id="5" name="Text Placeholder 4"/>
          <p:cNvSpPr>
            <a:spLocks noGrp="1"/>
          </p:cNvSpPr>
          <p:nvPr>
            <p:ph type="body" idx="1"/>
          </p:nvPr>
        </p:nvSpPr>
        <p:spPr>
          <a:xfrm>
            <a:off x="1125900" y="1743075"/>
            <a:ext cx="10273028" cy="4824892"/>
          </a:xfrm>
        </p:spPr>
        <p:txBody>
          <a:bodyPr/>
          <a:lstStyle/>
          <a:p>
            <a:pPr algn="l" rtl="0"/>
            <a:r>
              <a:rPr lang="en-US" sz="1600" dirty="0" smtClean="0"/>
              <a:t>POR </a:t>
            </a:r>
            <a:r>
              <a:rPr lang="en-US" sz="1600" dirty="0"/>
              <a:t>women were divided into mesenchymal stroma cell (MSC) therapy (n = 15) and routine ICSI (n = 16) groups. The cultured Men-MSCs were </a:t>
            </a:r>
            <a:r>
              <a:rPr lang="en-US" sz="1600" dirty="0" err="1"/>
              <a:t>autologously</a:t>
            </a:r>
            <a:r>
              <a:rPr lang="en-US" sz="1600" dirty="0"/>
              <a:t> injected into left ovary of MSC group after approval by flow cytometry, karyotyping, endotoxin, sterility and mycoplasma tests. Changes in anti-</a:t>
            </a:r>
            <a:r>
              <a:rPr lang="en-US" sz="1600" dirty="0" err="1"/>
              <a:t>Mullerian</a:t>
            </a:r>
            <a:r>
              <a:rPr lang="en-US" sz="1600" dirty="0"/>
              <a:t> hormone (AMH), antral follicles count (AFC), oocytes and embryos number, clinical pregnancy rate and live birth rate were followed in both groups up to one year after treatment. 4 of 15 participants in MSC group got naturally pregnant during 3 months after cell administration, in contrast to no natural conception in control group (P = 0.04). The mean AMH level </a:t>
            </a:r>
            <a:r>
              <a:rPr lang="en-US" sz="1600" dirty="0" smtClean="0"/>
              <a:t>and mean </a:t>
            </a:r>
            <a:r>
              <a:rPr lang="en-US" sz="1600" dirty="0"/>
              <a:t>AFC and oocytes number </a:t>
            </a:r>
            <a:r>
              <a:rPr lang="en-US" sz="1600" dirty="0" smtClean="0"/>
              <a:t>did </a:t>
            </a:r>
            <a:r>
              <a:rPr lang="en-US" sz="1600" dirty="0"/>
              <a:t>not significantly differ with that of previous cycle or control group. </a:t>
            </a:r>
            <a:r>
              <a:rPr lang="en-US" sz="1600" dirty="0" smtClean="0"/>
              <a:t>Nonetheless</a:t>
            </a:r>
            <a:r>
              <a:rPr lang="en-US" sz="1600" dirty="0"/>
              <a:t>, oocyte fertilization rate and embryo number in MSC group were higher than control group (P = 0.04 and P = 0.008, respectively). Altogether, 7 of 15 women in MSC group and 2 of 16 women in routine ICSI group had clinical pregnancy that resulted in 5 live births in main group and one birth in control group. In conclusion, cell therapy using Men-MSCs could be considered as a potential treatment to restore fertility capability of POR women</a:t>
            </a:r>
            <a:r>
              <a:rPr lang="en-US" sz="1600" dirty="0" smtClean="0"/>
              <a:t>.</a:t>
            </a:r>
          </a:p>
          <a:p>
            <a:pPr marL="101598" indent="0" algn="l" rtl="0">
              <a:buNone/>
            </a:pPr>
            <a:r>
              <a:rPr lang="en-US" sz="1600" dirty="0" smtClean="0"/>
              <a:t>                                                                                                                              </a:t>
            </a:r>
            <a:r>
              <a:rPr lang="en-US" sz="1600" dirty="0" err="1" smtClean="0"/>
              <a:t>Simin</a:t>
            </a:r>
            <a:r>
              <a:rPr lang="en-US" sz="1600" dirty="0" smtClean="0"/>
              <a:t> </a:t>
            </a:r>
            <a:r>
              <a:rPr lang="en-US" sz="1600" dirty="0" err="1" smtClean="0"/>
              <a:t>Zafardoust</a:t>
            </a:r>
            <a:r>
              <a:rPr lang="en-US" sz="1600" dirty="0" smtClean="0"/>
              <a:t> et </a:t>
            </a:r>
            <a:r>
              <a:rPr lang="en-US" sz="1600" baseline="30000" dirty="0" smtClean="0"/>
              <a:t> </a:t>
            </a:r>
            <a:r>
              <a:rPr lang="en-US" sz="1600" dirty="0" smtClean="0"/>
              <a:t>al ,2020</a:t>
            </a:r>
            <a:endParaRPr lang="en-US" sz="1600" b="1" dirty="0"/>
          </a:p>
        </p:txBody>
      </p:sp>
    </p:spTree>
    <p:extLst>
      <p:ext uri="{BB962C8B-B14F-4D97-AF65-F5344CB8AC3E}">
        <p14:creationId xmlns:p14="http://schemas.microsoft.com/office/powerpoint/2010/main" val="3484510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fa-IR" dirty="0" smtClean="0"/>
              <a:t>مطالعه فاز یک و دو</a:t>
            </a:r>
            <a:endParaRPr lang="en-US" dirty="0"/>
          </a:p>
        </p:txBody>
      </p:sp>
    </p:spTree>
    <p:extLst>
      <p:ext uri="{BB962C8B-B14F-4D97-AF65-F5344CB8AC3E}">
        <p14:creationId xmlns:p14="http://schemas.microsoft.com/office/powerpoint/2010/main" val="715296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4001" y="-5"/>
          <a:ext cx="9143998" cy="6858004"/>
        </p:xfrm>
        <a:graphic>
          <a:graphicData uri="http://schemas.openxmlformats.org/drawingml/2006/table">
            <a:tbl>
              <a:tblPr firstRow="1" firstCol="1" bandRow="1">
                <a:tableStyleId>{5C22544A-7EE6-4342-B048-85BDC9FD1C3A}</a:tableStyleId>
              </a:tblPr>
              <a:tblGrid>
                <a:gridCol w="2432953">
                  <a:extLst>
                    <a:ext uri="{9D8B030D-6E8A-4147-A177-3AD203B41FA5}">
                      <a16:colId xmlns:a16="http://schemas.microsoft.com/office/drawing/2014/main" val="20000"/>
                    </a:ext>
                  </a:extLst>
                </a:gridCol>
                <a:gridCol w="1307090">
                  <a:extLst>
                    <a:ext uri="{9D8B030D-6E8A-4147-A177-3AD203B41FA5}">
                      <a16:colId xmlns:a16="http://schemas.microsoft.com/office/drawing/2014/main" val="20001"/>
                    </a:ext>
                  </a:extLst>
                </a:gridCol>
                <a:gridCol w="1307090">
                  <a:extLst>
                    <a:ext uri="{9D8B030D-6E8A-4147-A177-3AD203B41FA5}">
                      <a16:colId xmlns:a16="http://schemas.microsoft.com/office/drawing/2014/main" val="20002"/>
                    </a:ext>
                  </a:extLst>
                </a:gridCol>
                <a:gridCol w="738995">
                  <a:extLst>
                    <a:ext uri="{9D8B030D-6E8A-4147-A177-3AD203B41FA5}">
                      <a16:colId xmlns:a16="http://schemas.microsoft.com/office/drawing/2014/main" val="20003"/>
                    </a:ext>
                  </a:extLst>
                </a:gridCol>
                <a:gridCol w="1215068">
                  <a:extLst>
                    <a:ext uri="{9D8B030D-6E8A-4147-A177-3AD203B41FA5}">
                      <a16:colId xmlns:a16="http://schemas.microsoft.com/office/drawing/2014/main" val="20004"/>
                    </a:ext>
                  </a:extLst>
                </a:gridCol>
                <a:gridCol w="1307090">
                  <a:extLst>
                    <a:ext uri="{9D8B030D-6E8A-4147-A177-3AD203B41FA5}">
                      <a16:colId xmlns:a16="http://schemas.microsoft.com/office/drawing/2014/main" val="20005"/>
                    </a:ext>
                  </a:extLst>
                </a:gridCol>
                <a:gridCol w="835712">
                  <a:extLst>
                    <a:ext uri="{9D8B030D-6E8A-4147-A177-3AD203B41FA5}">
                      <a16:colId xmlns:a16="http://schemas.microsoft.com/office/drawing/2014/main" val="20006"/>
                    </a:ext>
                  </a:extLst>
                </a:gridCol>
              </a:tblGrid>
              <a:tr h="420445">
                <a:tc>
                  <a:txBody>
                    <a:bodyPr/>
                    <a:lstStyle/>
                    <a:p>
                      <a:pPr algn="just">
                        <a:lnSpc>
                          <a:spcPct val="150000"/>
                        </a:lnSpc>
                        <a:spcAft>
                          <a:spcPts val="800"/>
                        </a:spcAft>
                      </a:pPr>
                      <a:r>
                        <a:rPr lang="en-US" sz="1200" dirty="0">
                          <a:effectLst/>
                        </a:rPr>
                        <a:t>group</a:t>
                      </a:r>
                      <a:endParaRPr lang="en-US" sz="1100" dirty="0">
                        <a:effectLst/>
                        <a:latin typeface="Calibri"/>
                        <a:ea typeface="Calibri"/>
                        <a:cs typeface="Arial"/>
                      </a:endParaRPr>
                    </a:p>
                  </a:txBody>
                  <a:tcPr marL="68580" marR="68580" marT="0" marB="0"/>
                </a:tc>
                <a:tc gridSpan="3">
                  <a:txBody>
                    <a:bodyPr/>
                    <a:lstStyle/>
                    <a:p>
                      <a:pPr algn="ctr">
                        <a:lnSpc>
                          <a:spcPct val="150000"/>
                        </a:lnSpc>
                        <a:spcAft>
                          <a:spcPts val="800"/>
                        </a:spcAft>
                      </a:pPr>
                      <a:r>
                        <a:rPr lang="en-US" sz="1200">
                          <a:effectLst/>
                        </a:rPr>
                        <a:t>Stem cell(n=11)</a:t>
                      </a:r>
                      <a:endParaRPr lang="en-US" sz="1100">
                        <a:effectLst/>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algn="ctr">
                        <a:lnSpc>
                          <a:spcPct val="150000"/>
                        </a:lnSpc>
                        <a:spcAft>
                          <a:spcPts val="800"/>
                        </a:spcAft>
                      </a:pPr>
                      <a:r>
                        <a:rPr lang="en-US" sz="1200">
                          <a:effectLst/>
                        </a:rPr>
                        <a:t>Control(n=16)</a:t>
                      </a:r>
                      <a:endParaRPr lang="en-US" sz="1100">
                        <a:effectLst/>
                        <a:latin typeface="Calibri"/>
                        <a:ea typeface="Calibri"/>
                        <a:cs typeface="Arial"/>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1790">
                <a:tc>
                  <a:txBody>
                    <a:bodyPr/>
                    <a:lstStyle/>
                    <a:p>
                      <a:pPr algn="just">
                        <a:lnSpc>
                          <a:spcPct val="150000"/>
                        </a:lnSpc>
                        <a:spcAft>
                          <a:spcPts val="800"/>
                        </a:spcAft>
                      </a:pPr>
                      <a:r>
                        <a:rPr lang="en-US" sz="1200" baseline="0" dirty="0">
                          <a:effectLst/>
                        </a:rPr>
                        <a:t> </a:t>
                      </a:r>
                      <a:r>
                        <a:rPr lang="en-US" sz="1200" baseline="0" dirty="0" smtClean="0">
                          <a:effectLst/>
                        </a:rPr>
                        <a:t>                       </a:t>
                      </a:r>
                      <a:r>
                        <a:rPr lang="en-US" sz="1200" dirty="0" smtClean="0">
                          <a:effectLst/>
                        </a:rPr>
                        <a:t> </a:t>
                      </a:r>
                      <a:r>
                        <a:rPr lang="en-US" sz="1200" dirty="0">
                          <a:effectLst/>
                        </a:rPr>
                        <a:t>Therapy situation</a:t>
                      </a:r>
                      <a:endParaRPr lang="en-US" sz="1100" dirty="0">
                        <a:effectLst/>
                      </a:endParaRPr>
                    </a:p>
                    <a:p>
                      <a:pPr algn="just">
                        <a:lnSpc>
                          <a:spcPct val="150000"/>
                        </a:lnSpc>
                        <a:spcAft>
                          <a:spcPts val="800"/>
                        </a:spcAft>
                      </a:pPr>
                      <a:r>
                        <a:rPr lang="en-US" sz="1200" dirty="0">
                          <a:effectLst/>
                        </a:rPr>
                        <a:t>parameter</a:t>
                      </a:r>
                      <a:endParaRPr lang="en-US" sz="1100" dirty="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before</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after</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P value</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before</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after</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P value*</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1"/>
                  </a:ext>
                </a:extLst>
              </a:tr>
              <a:tr h="420445">
                <a:tc>
                  <a:txBody>
                    <a:bodyPr/>
                    <a:lstStyle/>
                    <a:p>
                      <a:pPr algn="ctr" rtl="1">
                        <a:lnSpc>
                          <a:spcPct val="107000"/>
                        </a:lnSpc>
                        <a:spcAft>
                          <a:spcPts val="800"/>
                        </a:spcAft>
                      </a:pPr>
                      <a:r>
                        <a:rPr lang="en-US" sz="1200">
                          <a:effectLst/>
                        </a:rPr>
                        <a:t>AMH</a:t>
                      </a:r>
                      <a:endParaRPr lang="en-US" sz="1100">
                        <a:effectLst/>
                        <a:latin typeface="Calibri"/>
                        <a:ea typeface="Calibri"/>
                        <a:cs typeface="Arial"/>
                      </a:endParaRPr>
                    </a:p>
                  </a:txBody>
                  <a:tcPr marL="68580" marR="68580" marT="0" marB="0"/>
                </a:tc>
                <a:tc>
                  <a:txBody>
                    <a:bodyPr/>
                    <a:lstStyle/>
                    <a:p>
                      <a:pPr algn="r" rtl="1">
                        <a:lnSpc>
                          <a:spcPct val="107000"/>
                        </a:lnSpc>
                        <a:spcAft>
                          <a:spcPts val="800"/>
                        </a:spcAft>
                      </a:pPr>
                      <a:r>
                        <a:rPr lang="en-US" sz="1200">
                          <a:effectLst/>
                        </a:rPr>
                        <a:t>0.4(0.6)</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0.5(0.9)</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0.14</a:t>
                      </a:r>
                      <a:endParaRPr lang="en-US" sz="1100">
                        <a:effectLst/>
                        <a:latin typeface="Calibri"/>
                        <a:ea typeface="Calibri"/>
                        <a:cs typeface="Arial"/>
                      </a:endParaRPr>
                    </a:p>
                  </a:txBody>
                  <a:tcPr marL="68580" marR="68580" marT="0" marB="0"/>
                </a:tc>
                <a:tc>
                  <a:txBody>
                    <a:bodyPr/>
                    <a:lstStyle/>
                    <a:p>
                      <a:pPr algn="r" rtl="1">
                        <a:lnSpc>
                          <a:spcPct val="107000"/>
                        </a:lnSpc>
                        <a:spcAft>
                          <a:spcPts val="800"/>
                        </a:spcAft>
                      </a:pPr>
                      <a:r>
                        <a:rPr lang="en-US" sz="1200">
                          <a:effectLst/>
                        </a:rPr>
                        <a:t>0.6(0.7)</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0.4(0.5)</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highlight>
                            <a:srgbClr val="FFFF00"/>
                          </a:highlight>
                        </a:rPr>
                        <a:t>0.008</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2"/>
                  </a:ext>
                </a:extLst>
              </a:tr>
              <a:tr h="420445">
                <a:tc>
                  <a:txBody>
                    <a:bodyPr/>
                    <a:lstStyle/>
                    <a:p>
                      <a:pPr algn="ctr" rtl="1">
                        <a:lnSpc>
                          <a:spcPct val="107000"/>
                        </a:lnSpc>
                        <a:spcAft>
                          <a:spcPts val="800"/>
                        </a:spcAft>
                      </a:pPr>
                      <a:r>
                        <a:rPr lang="en-US" sz="1200">
                          <a:effectLst/>
                        </a:rPr>
                        <a:t>AFC (right ovary)</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1(2)</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3(2)</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highlight>
                            <a:srgbClr val="FFFF00"/>
                          </a:highlight>
                        </a:rPr>
                        <a:t>0.01</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2(2)</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2(2)</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0.15</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3"/>
                  </a:ext>
                </a:extLst>
              </a:tr>
              <a:tr h="420445">
                <a:tc>
                  <a:txBody>
                    <a:bodyPr/>
                    <a:lstStyle/>
                    <a:p>
                      <a:pPr algn="ctr" rtl="1">
                        <a:lnSpc>
                          <a:spcPct val="107000"/>
                        </a:lnSpc>
                        <a:spcAft>
                          <a:spcPts val="800"/>
                        </a:spcAft>
                      </a:pPr>
                      <a:r>
                        <a:rPr lang="en-US" sz="1200">
                          <a:effectLst/>
                        </a:rPr>
                        <a:t>AFC (left ovary)</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1(2)</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2(3)</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0.11</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1(1)</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1(1)</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0.55</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4"/>
                  </a:ext>
                </a:extLst>
              </a:tr>
              <a:tr h="654218">
                <a:tc>
                  <a:txBody>
                    <a:bodyPr/>
                    <a:lstStyle/>
                    <a:p>
                      <a:pPr algn="ctr" rtl="1">
                        <a:lnSpc>
                          <a:spcPct val="107000"/>
                        </a:lnSpc>
                        <a:spcAft>
                          <a:spcPts val="800"/>
                        </a:spcAft>
                      </a:pPr>
                      <a:r>
                        <a:rPr lang="en-US" sz="1200">
                          <a:effectLst/>
                        </a:rPr>
                        <a:t>Gonadotropin Ampoules number</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59(34)</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50(18)</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0.30</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60(8)</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64(21)</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0.22</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5"/>
                  </a:ext>
                </a:extLst>
              </a:tr>
              <a:tr h="654218">
                <a:tc>
                  <a:txBody>
                    <a:bodyPr/>
                    <a:lstStyle/>
                    <a:p>
                      <a:pPr algn="ctr" rtl="1">
                        <a:lnSpc>
                          <a:spcPct val="107000"/>
                        </a:lnSpc>
                        <a:spcAft>
                          <a:spcPts val="800"/>
                        </a:spcAft>
                      </a:pPr>
                      <a:r>
                        <a:rPr lang="en-US" sz="1200">
                          <a:effectLst/>
                        </a:rPr>
                        <a:t>Duration of HMG administration(days)</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8(3)</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10(3)</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0.92</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10(2)</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10(4)</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highlight>
                            <a:srgbClr val="FFFF00"/>
                          </a:highlight>
                        </a:rPr>
                        <a:t>0.06</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6"/>
                  </a:ext>
                </a:extLst>
              </a:tr>
              <a:tr h="420445">
                <a:tc>
                  <a:txBody>
                    <a:bodyPr/>
                    <a:lstStyle/>
                    <a:p>
                      <a:pPr algn="ctr" rtl="1">
                        <a:lnSpc>
                          <a:spcPct val="107000"/>
                        </a:lnSpc>
                        <a:spcAft>
                          <a:spcPts val="800"/>
                        </a:spcAft>
                      </a:pPr>
                      <a:r>
                        <a:rPr lang="en-US" sz="1200" b="1" dirty="0">
                          <a:solidFill>
                            <a:srgbClr val="C00000"/>
                          </a:solidFill>
                          <a:effectLst/>
                        </a:rPr>
                        <a:t>Number of follicles</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dirty="0">
                          <a:solidFill>
                            <a:srgbClr val="C00000"/>
                          </a:solidFill>
                          <a:effectLst/>
                        </a:rPr>
                        <a:t>2(4)</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a:solidFill>
                            <a:srgbClr val="C00000"/>
                          </a:solidFill>
                          <a:effectLst/>
                        </a:rPr>
                        <a:t>4(6)</a:t>
                      </a:r>
                      <a:endParaRPr lang="en-US" sz="1100" b="1">
                        <a:solidFill>
                          <a:srgbClr val="C00000"/>
                        </a:solidFill>
                        <a:effectLst/>
                        <a:latin typeface="Calibri"/>
                        <a:ea typeface="Calibri"/>
                        <a:cs typeface="Arial"/>
                      </a:endParaRPr>
                    </a:p>
                  </a:txBody>
                  <a:tcPr marL="68580" marR="68580" marT="0" marB="0"/>
                </a:tc>
                <a:tc>
                  <a:txBody>
                    <a:bodyPr/>
                    <a:lstStyle/>
                    <a:p>
                      <a:pPr algn="just">
                        <a:lnSpc>
                          <a:spcPct val="150000"/>
                        </a:lnSpc>
                        <a:spcAft>
                          <a:spcPts val="800"/>
                        </a:spcAft>
                      </a:pPr>
                      <a:r>
                        <a:rPr lang="en-US" sz="1200" b="1">
                          <a:solidFill>
                            <a:srgbClr val="C00000"/>
                          </a:solidFill>
                          <a:effectLst/>
                          <a:highlight>
                            <a:srgbClr val="FFFF00"/>
                          </a:highlight>
                        </a:rPr>
                        <a:t>0.01</a:t>
                      </a:r>
                      <a:endParaRPr lang="en-US" sz="1100" b="1">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3(4)</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4(1)</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0.71</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7"/>
                  </a:ext>
                </a:extLst>
              </a:tr>
              <a:tr h="420445">
                <a:tc>
                  <a:txBody>
                    <a:bodyPr/>
                    <a:lstStyle/>
                    <a:p>
                      <a:pPr algn="ctr" rtl="1">
                        <a:lnSpc>
                          <a:spcPct val="107000"/>
                        </a:lnSpc>
                        <a:spcAft>
                          <a:spcPts val="800"/>
                        </a:spcAft>
                      </a:pPr>
                      <a:r>
                        <a:rPr lang="en-US" sz="1200" b="1" dirty="0">
                          <a:solidFill>
                            <a:srgbClr val="C00000"/>
                          </a:solidFill>
                          <a:effectLst/>
                        </a:rPr>
                        <a:t>Number of oocytes</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a:solidFill>
                            <a:srgbClr val="C00000"/>
                          </a:solidFill>
                          <a:effectLst/>
                        </a:rPr>
                        <a:t>1(2)</a:t>
                      </a:r>
                      <a:endParaRPr lang="en-US" sz="1100" b="1">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dirty="0">
                          <a:solidFill>
                            <a:srgbClr val="C00000"/>
                          </a:solidFill>
                          <a:effectLst/>
                        </a:rPr>
                        <a:t>3(5)</a:t>
                      </a:r>
                      <a:endParaRPr lang="en-US" sz="1100" b="1" dirty="0">
                        <a:solidFill>
                          <a:srgbClr val="C00000"/>
                        </a:solidFill>
                        <a:effectLst/>
                        <a:latin typeface="Calibri"/>
                        <a:ea typeface="Calibri"/>
                        <a:cs typeface="Arial"/>
                      </a:endParaRPr>
                    </a:p>
                  </a:txBody>
                  <a:tcPr marL="68580" marR="68580" marT="0" marB="0"/>
                </a:tc>
                <a:tc>
                  <a:txBody>
                    <a:bodyPr/>
                    <a:lstStyle/>
                    <a:p>
                      <a:pPr algn="just">
                        <a:lnSpc>
                          <a:spcPct val="150000"/>
                        </a:lnSpc>
                        <a:spcAft>
                          <a:spcPts val="800"/>
                        </a:spcAft>
                      </a:pPr>
                      <a:r>
                        <a:rPr lang="en-US" sz="1200" b="1" dirty="0">
                          <a:solidFill>
                            <a:srgbClr val="C00000"/>
                          </a:solidFill>
                          <a:effectLst/>
                          <a:highlight>
                            <a:srgbClr val="FFFF00"/>
                          </a:highlight>
                        </a:rPr>
                        <a:t>0.01</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2(3)</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1(1)</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0.71</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8"/>
                  </a:ext>
                </a:extLst>
              </a:tr>
              <a:tr h="420445">
                <a:tc>
                  <a:txBody>
                    <a:bodyPr/>
                    <a:lstStyle/>
                    <a:p>
                      <a:pPr algn="ctr" rtl="1">
                        <a:lnSpc>
                          <a:spcPct val="107000"/>
                        </a:lnSpc>
                        <a:spcAft>
                          <a:spcPts val="800"/>
                        </a:spcAft>
                      </a:pPr>
                      <a:r>
                        <a:rPr lang="en-US" sz="1200" b="1" dirty="0">
                          <a:solidFill>
                            <a:srgbClr val="C00000"/>
                          </a:solidFill>
                          <a:effectLst/>
                          <a:highlight>
                            <a:srgbClr val="FFFF00"/>
                          </a:highlight>
                        </a:rPr>
                        <a:t>Fertilization rate (%)</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dirty="0">
                          <a:solidFill>
                            <a:srgbClr val="C00000"/>
                          </a:solidFill>
                          <a:effectLst/>
                          <a:highlight>
                            <a:srgbClr val="FFFF00"/>
                          </a:highlight>
                        </a:rPr>
                        <a:t>75%,80%</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a:solidFill>
                            <a:srgbClr val="C00000"/>
                          </a:solidFill>
                          <a:effectLst/>
                          <a:highlight>
                            <a:srgbClr val="FFFF00"/>
                          </a:highlight>
                        </a:rPr>
                        <a:t>90%,94%</a:t>
                      </a:r>
                      <a:endParaRPr lang="en-US" sz="1100" b="1">
                        <a:solidFill>
                          <a:srgbClr val="C00000"/>
                        </a:solidFill>
                        <a:effectLst/>
                        <a:latin typeface="Calibri"/>
                        <a:ea typeface="Calibri"/>
                        <a:cs typeface="Arial"/>
                      </a:endParaRPr>
                    </a:p>
                  </a:txBody>
                  <a:tcPr marL="68580" marR="68580" marT="0" marB="0"/>
                </a:tc>
                <a:tc>
                  <a:txBody>
                    <a:bodyPr/>
                    <a:lstStyle/>
                    <a:p>
                      <a:pPr algn="just">
                        <a:lnSpc>
                          <a:spcPct val="150000"/>
                        </a:lnSpc>
                        <a:spcAft>
                          <a:spcPts val="800"/>
                        </a:spcAft>
                      </a:pPr>
                      <a:r>
                        <a:rPr lang="en-US" sz="1200" b="1">
                          <a:solidFill>
                            <a:srgbClr val="C00000"/>
                          </a:solidFill>
                          <a:effectLst/>
                          <a:highlight>
                            <a:srgbClr val="FFFF00"/>
                          </a:highlight>
                        </a:rPr>
                        <a:t>0.01</a:t>
                      </a:r>
                      <a:endParaRPr lang="en-US" sz="1100" b="1">
                        <a:solidFill>
                          <a:srgbClr val="C00000"/>
                        </a:solidFill>
                        <a:effectLst/>
                        <a:latin typeface="Calibri"/>
                        <a:ea typeface="Calibri"/>
                        <a:cs typeface="Arial"/>
                      </a:endParaRPr>
                    </a:p>
                  </a:txBody>
                  <a:tcPr marL="68580" marR="68580" marT="0" marB="0"/>
                </a:tc>
                <a:tc>
                  <a:txBody>
                    <a:bodyPr/>
                    <a:lstStyle/>
                    <a:p>
                      <a:pPr algn="r" rtl="1">
                        <a:lnSpc>
                          <a:spcPct val="107000"/>
                        </a:lnSpc>
                        <a:spcAft>
                          <a:spcPts val="800"/>
                        </a:spcAft>
                      </a:pPr>
                      <a:r>
                        <a:rPr lang="en-US" sz="1200">
                          <a:effectLst/>
                          <a:highlight>
                            <a:srgbClr val="FFFF00"/>
                          </a:highlight>
                        </a:rPr>
                        <a:t>80%,85%</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highlight>
                            <a:srgbClr val="FFFF00"/>
                          </a:highlight>
                        </a:rPr>
                        <a:t>60%,63%</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highlight>
                            <a:srgbClr val="FFFF00"/>
                          </a:highlight>
                        </a:rPr>
                        <a:t>0.27</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09"/>
                  </a:ext>
                </a:extLst>
              </a:tr>
              <a:tr h="420445">
                <a:tc>
                  <a:txBody>
                    <a:bodyPr/>
                    <a:lstStyle/>
                    <a:p>
                      <a:pPr algn="ctr" rtl="1">
                        <a:lnSpc>
                          <a:spcPct val="107000"/>
                        </a:lnSpc>
                        <a:spcAft>
                          <a:spcPts val="800"/>
                        </a:spcAft>
                      </a:pPr>
                      <a:r>
                        <a:rPr lang="en-US" sz="1200" b="1">
                          <a:solidFill>
                            <a:srgbClr val="C00000"/>
                          </a:solidFill>
                          <a:effectLst/>
                        </a:rPr>
                        <a:t>Number of embryos</a:t>
                      </a:r>
                      <a:endParaRPr lang="en-US" sz="1100" b="1">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dirty="0">
                          <a:solidFill>
                            <a:srgbClr val="C00000"/>
                          </a:solidFill>
                          <a:effectLst/>
                        </a:rPr>
                        <a:t>0(2)</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dirty="0">
                          <a:solidFill>
                            <a:srgbClr val="C00000"/>
                          </a:solidFill>
                          <a:effectLst/>
                        </a:rPr>
                        <a:t>3(5)</a:t>
                      </a:r>
                      <a:endParaRPr lang="en-US" sz="1100" b="1" dirty="0">
                        <a:solidFill>
                          <a:srgbClr val="C00000"/>
                        </a:solidFill>
                        <a:effectLst/>
                        <a:latin typeface="Calibri"/>
                        <a:ea typeface="Calibri"/>
                        <a:cs typeface="Arial"/>
                      </a:endParaRPr>
                    </a:p>
                  </a:txBody>
                  <a:tcPr marL="68580" marR="68580" marT="0" marB="0"/>
                </a:tc>
                <a:tc>
                  <a:txBody>
                    <a:bodyPr/>
                    <a:lstStyle/>
                    <a:p>
                      <a:pPr algn="just">
                        <a:lnSpc>
                          <a:spcPct val="150000"/>
                        </a:lnSpc>
                        <a:spcAft>
                          <a:spcPts val="800"/>
                        </a:spcAft>
                      </a:pPr>
                      <a:r>
                        <a:rPr lang="en-US" sz="1200" b="1">
                          <a:solidFill>
                            <a:srgbClr val="C00000"/>
                          </a:solidFill>
                          <a:effectLst/>
                          <a:highlight>
                            <a:srgbClr val="FFFF00"/>
                          </a:highlight>
                        </a:rPr>
                        <a:t>0.01</a:t>
                      </a:r>
                      <a:endParaRPr lang="en-US" sz="1100" b="1">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1(3)</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1(1)</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a:effectLst/>
                        </a:rPr>
                        <a:t>0.20</a:t>
                      </a:r>
                      <a:endParaRPr lang="en-US" sz="1100">
                        <a:effectLst/>
                        <a:latin typeface="Calibri"/>
                        <a:ea typeface="Calibri"/>
                        <a:cs typeface="Arial"/>
                      </a:endParaRPr>
                    </a:p>
                  </a:txBody>
                  <a:tcPr marL="68580" marR="68580" marT="0" marB="0"/>
                </a:tc>
                <a:extLst>
                  <a:ext uri="{0D108BD9-81ED-4DB2-BD59-A6C34878D82A}">
                    <a16:rowId xmlns:a16="http://schemas.microsoft.com/office/drawing/2014/main" val="10010"/>
                  </a:ext>
                </a:extLst>
              </a:tr>
              <a:tr h="654218">
                <a:tc>
                  <a:txBody>
                    <a:bodyPr/>
                    <a:lstStyle/>
                    <a:p>
                      <a:pPr algn="ctr" rtl="1">
                        <a:lnSpc>
                          <a:spcPct val="107000"/>
                        </a:lnSpc>
                        <a:spcAft>
                          <a:spcPts val="800"/>
                        </a:spcAft>
                      </a:pPr>
                      <a:r>
                        <a:rPr lang="en-US" sz="1200" b="1">
                          <a:solidFill>
                            <a:srgbClr val="C00000"/>
                          </a:solidFill>
                          <a:effectLst/>
                        </a:rPr>
                        <a:t>Number of embryos (Grade A)</a:t>
                      </a:r>
                      <a:endParaRPr lang="en-US" sz="1100" b="1">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a:solidFill>
                            <a:srgbClr val="C00000"/>
                          </a:solidFill>
                          <a:effectLst/>
                        </a:rPr>
                        <a:t>0(0)</a:t>
                      </a:r>
                      <a:endParaRPr lang="en-US" sz="1100" b="1">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b="1" dirty="0">
                          <a:solidFill>
                            <a:srgbClr val="C00000"/>
                          </a:solidFill>
                          <a:effectLst/>
                        </a:rPr>
                        <a:t>2(5)</a:t>
                      </a:r>
                      <a:endParaRPr lang="en-US" sz="1100" b="1" dirty="0">
                        <a:solidFill>
                          <a:srgbClr val="C00000"/>
                        </a:solidFill>
                        <a:effectLst/>
                        <a:latin typeface="Calibri"/>
                        <a:ea typeface="Calibri"/>
                        <a:cs typeface="Arial"/>
                      </a:endParaRPr>
                    </a:p>
                  </a:txBody>
                  <a:tcPr marL="68580" marR="68580" marT="0" marB="0"/>
                </a:tc>
                <a:tc>
                  <a:txBody>
                    <a:bodyPr/>
                    <a:lstStyle/>
                    <a:p>
                      <a:pPr algn="just">
                        <a:lnSpc>
                          <a:spcPct val="150000"/>
                        </a:lnSpc>
                        <a:spcAft>
                          <a:spcPts val="800"/>
                        </a:spcAft>
                      </a:pPr>
                      <a:r>
                        <a:rPr lang="en-US" sz="1200" b="1" dirty="0">
                          <a:solidFill>
                            <a:srgbClr val="C00000"/>
                          </a:solidFill>
                          <a:effectLst/>
                          <a:highlight>
                            <a:srgbClr val="FFFF00"/>
                          </a:highlight>
                        </a:rPr>
                        <a:t>0.01</a:t>
                      </a:r>
                      <a:endParaRPr lang="en-US" sz="1100" b="1" dirty="0">
                        <a:solidFill>
                          <a:srgbClr val="C00000"/>
                        </a:solidFill>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1(2)</a:t>
                      </a:r>
                      <a:endParaRPr lang="en-US" sz="1100">
                        <a:effectLst/>
                        <a:latin typeface="Calibri"/>
                        <a:ea typeface="Calibri"/>
                        <a:cs typeface="Arial"/>
                      </a:endParaRPr>
                    </a:p>
                  </a:txBody>
                  <a:tcPr marL="68580" marR="68580" marT="0" marB="0"/>
                </a:tc>
                <a:tc>
                  <a:txBody>
                    <a:bodyPr/>
                    <a:lstStyle/>
                    <a:p>
                      <a:pPr algn="ctr" rtl="1">
                        <a:lnSpc>
                          <a:spcPct val="107000"/>
                        </a:lnSpc>
                        <a:spcAft>
                          <a:spcPts val="800"/>
                        </a:spcAft>
                      </a:pPr>
                      <a:r>
                        <a:rPr lang="en-US" sz="1200">
                          <a:effectLst/>
                        </a:rPr>
                        <a:t>0(1)</a:t>
                      </a:r>
                      <a:endParaRPr lang="en-US" sz="1100">
                        <a:effectLst/>
                        <a:latin typeface="Calibri"/>
                        <a:ea typeface="Calibri"/>
                        <a:cs typeface="Arial"/>
                      </a:endParaRPr>
                    </a:p>
                  </a:txBody>
                  <a:tcPr marL="68580" marR="68580" marT="0" marB="0"/>
                </a:tc>
                <a:tc>
                  <a:txBody>
                    <a:bodyPr/>
                    <a:lstStyle/>
                    <a:p>
                      <a:pPr algn="just">
                        <a:lnSpc>
                          <a:spcPct val="150000"/>
                        </a:lnSpc>
                        <a:spcAft>
                          <a:spcPts val="800"/>
                        </a:spcAft>
                      </a:pPr>
                      <a:r>
                        <a:rPr lang="en-US" sz="1200" dirty="0">
                          <a:effectLst/>
                          <a:highlight>
                            <a:srgbClr val="FFFF00"/>
                          </a:highlight>
                        </a:rPr>
                        <a:t>0.03</a:t>
                      </a:r>
                      <a:endParaRPr lang="en-US" sz="1100" dirty="0">
                        <a:effectLst/>
                        <a:latin typeface="Calibri"/>
                        <a:ea typeface="Calibri"/>
                        <a:cs typeface="Arial"/>
                      </a:endParaRPr>
                    </a:p>
                  </a:txBody>
                  <a:tcPr marL="68580" marR="68580" marT="0" marB="0"/>
                </a:tc>
                <a:extLst>
                  <a:ext uri="{0D108BD9-81ED-4DB2-BD59-A6C34878D82A}">
                    <a16:rowId xmlns:a16="http://schemas.microsoft.com/office/drawing/2014/main" val="10011"/>
                  </a:ext>
                </a:extLst>
              </a:tr>
            </a:tbl>
          </a:graphicData>
        </a:graphic>
      </p:graphicFrame>
      <p:sp>
        <p:nvSpPr>
          <p:cNvPr id="3" name="Straight Connector 5"/>
          <p:cNvSpPr>
            <a:spLocks/>
          </p:cNvSpPr>
          <p:nvPr/>
        </p:nvSpPr>
        <p:spPr bwMode="auto">
          <a:xfrm>
            <a:off x="1631506" y="476672"/>
            <a:ext cx="2232247" cy="1440160"/>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244766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3997" y="-2"/>
          <a:ext cx="9144002" cy="6858003"/>
        </p:xfrm>
        <a:graphic>
          <a:graphicData uri="http://schemas.openxmlformats.org/drawingml/2006/table">
            <a:tbl>
              <a:tblPr/>
              <a:tblGrid>
                <a:gridCol w="2836016">
                  <a:extLst>
                    <a:ext uri="{9D8B030D-6E8A-4147-A177-3AD203B41FA5}">
                      <a16:colId xmlns:a16="http://schemas.microsoft.com/office/drawing/2014/main" val="20000"/>
                    </a:ext>
                  </a:extLst>
                </a:gridCol>
                <a:gridCol w="2167594">
                  <a:extLst>
                    <a:ext uri="{9D8B030D-6E8A-4147-A177-3AD203B41FA5}">
                      <a16:colId xmlns:a16="http://schemas.microsoft.com/office/drawing/2014/main" val="20001"/>
                    </a:ext>
                  </a:extLst>
                </a:gridCol>
                <a:gridCol w="2167594">
                  <a:extLst>
                    <a:ext uri="{9D8B030D-6E8A-4147-A177-3AD203B41FA5}">
                      <a16:colId xmlns:a16="http://schemas.microsoft.com/office/drawing/2014/main" val="20002"/>
                    </a:ext>
                  </a:extLst>
                </a:gridCol>
                <a:gridCol w="1972798">
                  <a:extLst>
                    <a:ext uri="{9D8B030D-6E8A-4147-A177-3AD203B41FA5}">
                      <a16:colId xmlns:a16="http://schemas.microsoft.com/office/drawing/2014/main" val="20003"/>
                    </a:ext>
                  </a:extLst>
                </a:gridCol>
              </a:tblGrid>
              <a:tr h="1501817">
                <a:tc>
                  <a:txBody>
                    <a:bodyPr/>
                    <a:lstStyle/>
                    <a:p>
                      <a:pPr algn="r" rtl="1">
                        <a:lnSpc>
                          <a:spcPct val="107000"/>
                        </a:lnSpc>
                        <a:spcAft>
                          <a:spcPts val="0"/>
                        </a:spcAft>
                      </a:pPr>
                      <a:r>
                        <a:rPr lang="en-US" sz="1400" b="1" dirty="0">
                          <a:latin typeface="Arial"/>
                          <a:ea typeface="Times New Roman"/>
                          <a:cs typeface="Times New Roman"/>
                        </a:rPr>
                        <a:t>Group</a:t>
                      </a:r>
                      <a:endParaRPr lang="en-US" sz="1100" dirty="0">
                        <a:latin typeface="Calibri"/>
                        <a:ea typeface="Calibri"/>
                        <a:cs typeface="Arial"/>
                      </a:endParaRPr>
                    </a:p>
                    <a:p>
                      <a:pPr algn="l" rtl="1">
                        <a:lnSpc>
                          <a:spcPct val="107000"/>
                        </a:lnSpc>
                        <a:spcAft>
                          <a:spcPts val="0"/>
                        </a:spcAft>
                      </a:pPr>
                      <a:endParaRPr lang="en-US" sz="1400" b="1" dirty="0" smtClean="0">
                        <a:latin typeface="Arial"/>
                        <a:ea typeface="Times New Roman"/>
                        <a:cs typeface="Times New Roman"/>
                      </a:endParaRPr>
                    </a:p>
                    <a:p>
                      <a:pPr algn="l" rtl="1">
                        <a:lnSpc>
                          <a:spcPct val="107000"/>
                        </a:lnSpc>
                        <a:spcAft>
                          <a:spcPts val="0"/>
                        </a:spcAft>
                      </a:pPr>
                      <a:endParaRPr lang="en-US" sz="1400" b="1" dirty="0" smtClean="0">
                        <a:latin typeface="Arial"/>
                        <a:ea typeface="Times New Roman"/>
                        <a:cs typeface="Times New Roman"/>
                      </a:endParaRPr>
                    </a:p>
                    <a:p>
                      <a:pPr algn="l" rtl="1">
                        <a:lnSpc>
                          <a:spcPct val="107000"/>
                        </a:lnSpc>
                        <a:spcAft>
                          <a:spcPts val="0"/>
                        </a:spcAft>
                      </a:pPr>
                      <a:r>
                        <a:rPr lang="en-US" sz="1400" b="1" dirty="0" smtClean="0">
                          <a:latin typeface="Arial"/>
                          <a:ea typeface="Times New Roman"/>
                          <a:cs typeface="Times New Roman"/>
                        </a:rPr>
                        <a:t>parameter</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1">
                          <a:latin typeface="Arial"/>
                          <a:ea typeface="Times New Roman"/>
                          <a:cs typeface="Times New Roman"/>
                        </a:rPr>
                        <a:t>Stem cell group(n=15)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1">
                          <a:latin typeface="Arial"/>
                          <a:ea typeface="Times New Roman"/>
                          <a:cs typeface="Times New Roman"/>
                        </a:rPr>
                        <a:t>Control group(n=15)</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400" b="1">
                          <a:latin typeface="Arial"/>
                          <a:ea typeface="Times New Roman"/>
                          <a:cs typeface="Times New Roman"/>
                        </a:rPr>
                        <a:t>P-value</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71237">
                <a:tc>
                  <a:txBody>
                    <a:bodyPr/>
                    <a:lstStyle/>
                    <a:p>
                      <a:pPr algn="ctr" rtl="1">
                        <a:lnSpc>
                          <a:spcPct val="107000"/>
                        </a:lnSpc>
                        <a:spcAft>
                          <a:spcPts val="0"/>
                        </a:spcAft>
                      </a:pPr>
                      <a:r>
                        <a:rPr lang="en-US" sz="1400" b="1" dirty="0">
                          <a:solidFill>
                            <a:srgbClr val="C00000"/>
                          </a:solidFill>
                          <a:latin typeface="Arial"/>
                          <a:ea typeface="Times New Roman"/>
                          <a:cs typeface="Times New Roman"/>
                        </a:rPr>
                        <a:t>Spontaneous</a:t>
                      </a:r>
                      <a:endParaRPr lang="en-US" sz="1100" b="1" dirty="0">
                        <a:solidFill>
                          <a:srgbClr val="C00000"/>
                        </a:solidFill>
                        <a:latin typeface="Calibri"/>
                        <a:ea typeface="Calibri"/>
                        <a:cs typeface="Arial"/>
                      </a:endParaRPr>
                    </a:p>
                    <a:p>
                      <a:pPr algn="ctr" rtl="1">
                        <a:lnSpc>
                          <a:spcPct val="107000"/>
                        </a:lnSpc>
                        <a:spcAft>
                          <a:spcPts val="0"/>
                        </a:spcAft>
                      </a:pPr>
                      <a:r>
                        <a:rPr lang="en-US" sz="1400" b="1" dirty="0">
                          <a:solidFill>
                            <a:srgbClr val="C00000"/>
                          </a:solidFill>
                          <a:latin typeface="Arial"/>
                          <a:ea typeface="Times New Roman"/>
                          <a:cs typeface="Times New Roman"/>
                        </a:rPr>
                        <a:t>clinical pregnancy </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0">
                        <a:lnSpc>
                          <a:spcPct val="107000"/>
                        </a:lnSpc>
                        <a:spcAft>
                          <a:spcPts val="0"/>
                        </a:spcAft>
                      </a:pPr>
                      <a:r>
                        <a:rPr lang="en-US" sz="1400" b="1" dirty="0">
                          <a:solidFill>
                            <a:srgbClr val="C00000"/>
                          </a:solidFill>
                          <a:latin typeface="Arial"/>
                          <a:ea typeface="Calibri"/>
                          <a:cs typeface="Arial"/>
                        </a:rPr>
                        <a:t>4(26.7%)</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0">
                        <a:lnSpc>
                          <a:spcPct val="107000"/>
                        </a:lnSpc>
                        <a:spcAft>
                          <a:spcPts val="0"/>
                        </a:spcAft>
                      </a:pPr>
                      <a:r>
                        <a:rPr lang="en-US" sz="1400" b="1" dirty="0">
                          <a:solidFill>
                            <a:srgbClr val="C00000"/>
                          </a:solidFill>
                          <a:latin typeface="Arial"/>
                          <a:ea typeface="Calibri"/>
                          <a:cs typeface="Arial"/>
                        </a:rPr>
                        <a:t>0(0%)</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0">
                        <a:lnSpc>
                          <a:spcPct val="107000"/>
                        </a:lnSpc>
                        <a:spcAft>
                          <a:spcPts val="0"/>
                        </a:spcAft>
                      </a:pPr>
                      <a:r>
                        <a:rPr lang="en-US" sz="1400" b="1" dirty="0">
                          <a:solidFill>
                            <a:srgbClr val="C00000"/>
                          </a:solidFill>
                          <a:latin typeface="Arial"/>
                          <a:ea typeface="Calibri"/>
                          <a:cs typeface="Arial"/>
                        </a:rPr>
                        <a:t>0.032</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1"/>
                  </a:ext>
                </a:extLst>
              </a:tr>
              <a:tr h="1071237">
                <a:tc>
                  <a:txBody>
                    <a:bodyPr/>
                    <a:lstStyle/>
                    <a:p>
                      <a:pPr algn="ctr" rtl="1">
                        <a:lnSpc>
                          <a:spcPct val="107000"/>
                        </a:lnSpc>
                        <a:spcAft>
                          <a:spcPts val="0"/>
                        </a:spcAft>
                      </a:pPr>
                      <a:r>
                        <a:rPr lang="en-US" sz="1400" b="1">
                          <a:latin typeface="Arial"/>
                          <a:ea typeface="Times New Roman"/>
                          <a:cs typeface="Times New Roman"/>
                        </a:rPr>
                        <a:t>Spontaneous live birth</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0"/>
                        </a:spcAft>
                      </a:pPr>
                      <a:r>
                        <a:rPr lang="en-US" sz="1400">
                          <a:latin typeface="Arial"/>
                          <a:ea typeface="Calibri"/>
                          <a:cs typeface="Arial"/>
                        </a:rPr>
                        <a:t>3(20%)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0"/>
                        </a:spcAft>
                      </a:pPr>
                      <a:r>
                        <a:rPr lang="en-US" sz="1400">
                          <a:latin typeface="Arial"/>
                          <a:ea typeface="Calibri"/>
                          <a:cs typeface="Arial"/>
                        </a:rPr>
                        <a:t>0(0%)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0"/>
                        </a:spcAft>
                      </a:pPr>
                      <a:r>
                        <a:rPr lang="en-US" sz="1400">
                          <a:latin typeface="Arial"/>
                          <a:ea typeface="Calibri"/>
                          <a:cs typeface="Arial"/>
                        </a:rPr>
                        <a:t>0.068</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71237">
                <a:tc>
                  <a:txBody>
                    <a:bodyPr/>
                    <a:lstStyle/>
                    <a:p>
                      <a:pPr algn="ctr" rtl="1">
                        <a:lnSpc>
                          <a:spcPct val="107000"/>
                        </a:lnSpc>
                        <a:spcAft>
                          <a:spcPts val="0"/>
                        </a:spcAft>
                      </a:pPr>
                      <a:r>
                        <a:rPr lang="en-US" sz="1400" b="1" dirty="0">
                          <a:solidFill>
                            <a:srgbClr val="C00000"/>
                          </a:solidFill>
                          <a:latin typeface="Arial"/>
                          <a:ea typeface="Times New Roman"/>
                          <a:cs typeface="Times New Roman"/>
                        </a:rPr>
                        <a:t>Total Clinical pregnancy rate</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07000"/>
                        </a:lnSpc>
                        <a:spcAft>
                          <a:spcPts val="0"/>
                        </a:spcAft>
                      </a:pPr>
                      <a:r>
                        <a:rPr lang="en-US" sz="1400" b="1" dirty="0">
                          <a:solidFill>
                            <a:srgbClr val="C00000"/>
                          </a:solidFill>
                          <a:latin typeface="Arial"/>
                          <a:ea typeface="Calibri"/>
                          <a:cs typeface="Arial"/>
                        </a:rPr>
                        <a:t>7 (46.7%)</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07000"/>
                        </a:lnSpc>
                        <a:spcAft>
                          <a:spcPts val="0"/>
                        </a:spcAft>
                      </a:pPr>
                      <a:r>
                        <a:rPr lang="en-US" sz="1400" b="1" dirty="0">
                          <a:solidFill>
                            <a:srgbClr val="C00000"/>
                          </a:solidFill>
                          <a:latin typeface="Arial"/>
                          <a:ea typeface="Calibri"/>
                          <a:cs typeface="Arial"/>
                        </a:rPr>
                        <a:t>2(13.3%)</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07000"/>
                        </a:lnSpc>
                        <a:spcAft>
                          <a:spcPts val="0"/>
                        </a:spcAft>
                      </a:pPr>
                      <a:r>
                        <a:rPr lang="en-US" sz="1400" b="1">
                          <a:solidFill>
                            <a:srgbClr val="C00000"/>
                          </a:solidFill>
                          <a:latin typeface="Arial"/>
                          <a:ea typeface="Calibri"/>
                          <a:cs typeface="Arial"/>
                        </a:rPr>
                        <a:t>0.04</a:t>
                      </a:r>
                      <a:endParaRPr lang="en-US" sz="1100" b="1">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3"/>
                  </a:ext>
                </a:extLst>
              </a:tr>
              <a:tr h="535619">
                <a:tc>
                  <a:txBody>
                    <a:bodyPr/>
                    <a:lstStyle/>
                    <a:p>
                      <a:pPr algn="ctr" rtl="1">
                        <a:lnSpc>
                          <a:spcPct val="107000"/>
                        </a:lnSpc>
                        <a:spcAft>
                          <a:spcPts val="0"/>
                        </a:spcAft>
                      </a:pPr>
                      <a:r>
                        <a:rPr lang="en-US" sz="1400" b="1">
                          <a:solidFill>
                            <a:srgbClr val="C00000"/>
                          </a:solidFill>
                          <a:latin typeface="Arial"/>
                          <a:ea typeface="Times New Roman"/>
                          <a:cs typeface="Times New Roman"/>
                        </a:rPr>
                        <a:t>Total live birth rate</a:t>
                      </a:r>
                      <a:endParaRPr lang="en-US" sz="1100" b="1">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400" b="1">
                          <a:solidFill>
                            <a:srgbClr val="C00000"/>
                          </a:solidFill>
                          <a:latin typeface="Arial"/>
                          <a:ea typeface="Calibri"/>
                          <a:cs typeface="Arial"/>
                        </a:rPr>
                        <a:t>5 (33.3%)</a:t>
                      </a:r>
                      <a:endParaRPr lang="en-US" sz="1100" b="1">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400" b="1" dirty="0">
                          <a:solidFill>
                            <a:srgbClr val="C00000"/>
                          </a:solidFill>
                          <a:latin typeface="Arial"/>
                          <a:ea typeface="Calibri"/>
                          <a:cs typeface="Arial"/>
                        </a:rPr>
                        <a:t>1(6.7%)</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400" b="1" dirty="0">
                          <a:solidFill>
                            <a:srgbClr val="C00000"/>
                          </a:solidFill>
                          <a:latin typeface="Arial"/>
                          <a:ea typeface="Calibri"/>
                          <a:cs typeface="Arial"/>
                        </a:rPr>
                        <a:t>0.06</a:t>
                      </a:r>
                      <a:endParaRPr lang="en-US" sz="1100" b="1" dirty="0">
                        <a:solidFill>
                          <a:srgbClr val="C0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71237">
                <a:tc>
                  <a:txBody>
                    <a:bodyPr/>
                    <a:lstStyle/>
                    <a:p>
                      <a:pPr algn="r" rtl="1">
                        <a:lnSpc>
                          <a:spcPct val="107000"/>
                        </a:lnSpc>
                        <a:spcAft>
                          <a:spcPts val="0"/>
                        </a:spcAft>
                      </a:pPr>
                      <a:r>
                        <a:rPr lang="en-US" sz="1400" b="1">
                          <a:latin typeface="Arial"/>
                          <a:ea typeface="Times New Roman"/>
                          <a:cs typeface="Times New Roman"/>
                        </a:rPr>
                        <a:t>Sex of born babies</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07000"/>
                        </a:lnSpc>
                        <a:spcAft>
                          <a:spcPts val="0"/>
                        </a:spcAft>
                      </a:pPr>
                      <a:r>
                        <a:rPr lang="en-US" sz="1400">
                          <a:latin typeface="Arial"/>
                          <a:ea typeface="Calibri"/>
                          <a:cs typeface="Arial"/>
                        </a:rPr>
                        <a:t>3 boys and 2 girls</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07000"/>
                        </a:lnSpc>
                        <a:spcAft>
                          <a:spcPts val="0"/>
                        </a:spcAft>
                      </a:pPr>
                      <a:r>
                        <a:rPr lang="en-US" sz="1400">
                          <a:latin typeface="Arial"/>
                          <a:ea typeface="Calibri"/>
                          <a:cs typeface="Arial"/>
                        </a:rPr>
                        <a:t>1 girl</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07000"/>
                        </a:lnSpc>
                        <a:spcAft>
                          <a:spcPts val="0"/>
                        </a:spcAft>
                      </a:pPr>
                      <a:r>
                        <a:rPr lang="en-US" sz="1400">
                          <a:latin typeface="Arial"/>
                          <a:ea typeface="Calibri"/>
                          <a:cs typeface="Arial"/>
                        </a:rPr>
                        <a:t>-</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5"/>
                  </a:ext>
                </a:extLst>
              </a:tr>
              <a:tr h="535619">
                <a:tc>
                  <a:txBody>
                    <a:bodyPr/>
                    <a:lstStyle/>
                    <a:p>
                      <a:pPr algn="r" rtl="1">
                        <a:lnSpc>
                          <a:spcPct val="107000"/>
                        </a:lnSpc>
                        <a:spcAft>
                          <a:spcPts val="0"/>
                        </a:spcAft>
                      </a:pPr>
                      <a:r>
                        <a:rPr lang="en-US" sz="1400" b="1">
                          <a:latin typeface="Arial"/>
                          <a:ea typeface="Times New Roman"/>
                          <a:cs typeface="Times New Roman"/>
                        </a:rPr>
                        <a:t>Babies weight</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latin typeface="Arial"/>
                          <a:ea typeface="Calibri"/>
                          <a:cs typeface="Arial"/>
                        </a:rPr>
                        <a:t>3200-3950g</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400">
                          <a:latin typeface="Arial"/>
                          <a:ea typeface="Calibri"/>
                          <a:cs typeface="Arial"/>
                        </a:rPr>
                        <a:t>3320 g</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400" dirty="0">
                          <a:latin typeface="Arial"/>
                          <a:ea typeface="Calibri"/>
                          <a:cs typeface="Arial"/>
                        </a:rPr>
                        <a:t>-</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7825" name="Line 1"/>
          <p:cNvSpPr>
            <a:spLocks/>
          </p:cNvSpPr>
          <p:nvPr/>
        </p:nvSpPr>
        <p:spPr bwMode="auto">
          <a:xfrm>
            <a:off x="1460500" y="11114"/>
            <a:ext cx="2907308" cy="1473671"/>
          </a:xfrm>
          <a:prstGeom prst="line">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68217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مطالعه فاز 3</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32123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902211" y="902207"/>
          <a:ext cx="10107165" cy="4960122"/>
        </p:xfrm>
        <a:graphic>
          <a:graphicData uri="http://schemas.openxmlformats.org/drawingml/2006/table">
            <a:tbl>
              <a:tblPr rtl="1" firstRow="1" firstCol="1" bandRow="1">
                <a:tableStyleId>{5C22544A-7EE6-4342-B048-85BDC9FD1C3A}</a:tableStyleId>
              </a:tblPr>
              <a:tblGrid>
                <a:gridCol w="1508944">
                  <a:extLst>
                    <a:ext uri="{9D8B030D-6E8A-4147-A177-3AD203B41FA5}">
                      <a16:colId xmlns:a16="http://schemas.microsoft.com/office/drawing/2014/main" val="20000"/>
                    </a:ext>
                  </a:extLst>
                </a:gridCol>
                <a:gridCol w="1961203">
                  <a:extLst>
                    <a:ext uri="{9D8B030D-6E8A-4147-A177-3AD203B41FA5}">
                      <a16:colId xmlns:a16="http://schemas.microsoft.com/office/drawing/2014/main" val="20001"/>
                    </a:ext>
                  </a:extLst>
                </a:gridCol>
                <a:gridCol w="1658989">
                  <a:extLst>
                    <a:ext uri="{9D8B030D-6E8A-4147-A177-3AD203B41FA5}">
                      <a16:colId xmlns:a16="http://schemas.microsoft.com/office/drawing/2014/main" val="20002"/>
                    </a:ext>
                  </a:extLst>
                </a:gridCol>
                <a:gridCol w="904516">
                  <a:extLst>
                    <a:ext uri="{9D8B030D-6E8A-4147-A177-3AD203B41FA5}">
                      <a16:colId xmlns:a16="http://schemas.microsoft.com/office/drawing/2014/main" val="20003"/>
                    </a:ext>
                  </a:extLst>
                </a:gridCol>
                <a:gridCol w="1515330">
                  <a:extLst>
                    <a:ext uri="{9D8B030D-6E8A-4147-A177-3AD203B41FA5}">
                      <a16:colId xmlns:a16="http://schemas.microsoft.com/office/drawing/2014/main" val="20004"/>
                    </a:ext>
                  </a:extLst>
                </a:gridCol>
                <a:gridCol w="1276963">
                  <a:extLst>
                    <a:ext uri="{9D8B030D-6E8A-4147-A177-3AD203B41FA5}">
                      <a16:colId xmlns:a16="http://schemas.microsoft.com/office/drawing/2014/main" val="20005"/>
                    </a:ext>
                  </a:extLst>
                </a:gridCol>
                <a:gridCol w="1281220">
                  <a:extLst>
                    <a:ext uri="{9D8B030D-6E8A-4147-A177-3AD203B41FA5}">
                      <a16:colId xmlns:a16="http://schemas.microsoft.com/office/drawing/2014/main" val="20006"/>
                    </a:ext>
                  </a:extLst>
                </a:gridCol>
              </a:tblGrid>
              <a:tr h="168030">
                <a:tc gridSpan="3">
                  <a:txBody>
                    <a:bodyPr/>
                    <a:lstStyle/>
                    <a:p>
                      <a:pPr marL="0" marR="0" algn="ctr" rtl="0">
                        <a:lnSpc>
                          <a:spcPct val="107000"/>
                        </a:lnSpc>
                        <a:spcBef>
                          <a:spcPts val="0"/>
                        </a:spcBef>
                        <a:spcAft>
                          <a:spcPts val="800"/>
                        </a:spcAft>
                      </a:pPr>
                      <a:r>
                        <a:rPr lang="en-GB" sz="800" dirty="0">
                          <a:effectLst/>
                        </a:rPr>
                        <a:t>In &gt;40years old group</a:t>
                      </a:r>
                      <a:endParaRPr lang="en-US" sz="800" dirty="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hMerge="1">
                  <a:txBody>
                    <a:bodyPr/>
                    <a:lstStyle/>
                    <a:p>
                      <a:endParaRPr lang="en-US"/>
                    </a:p>
                  </a:txBody>
                  <a:tcPr/>
                </a:tc>
                <a:tc hMerge="1">
                  <a:txBody>
                    <a:bodyPr/>
                    <a:lstStyle/>
                    <a:p>
                      <a:endParaRPr lang="en-US"/>
                    </a:p>
                  </a:txBody>
                  <a:tcPr/>
                </a:tc>
                <a:tc gridSpan="3">
                  <a:txBody>
                    <a:bodyPr/>
                    <a:lstStyle/>
                    <a:p>
                      <a:pPr marL="0" marR="0" algn="ctr" rtl="0">
                        <a:lnSpc>
                          <a:spcPct val="107000"/>
                        </a:lnSpc>
                        <a:spcBef>
                          <a:spcPts val="0"/>
                        </a:spcBef>
                        <a:spcAft>
                          <a:spcPts val="800"/>
                        </a:spcAft>
                      </a:pPr>
                      <a:r>
                        <a:rPr lang="en-GB" sz="800">
                          <a:effectLst/>
                        </a:rPr>
                        <a:t>In ≤40years old group</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hMerge="1">
                  <a:txBody>
                    <a:bodyPr/>
                    <a:lstStyle/>
                    <a:p>
                      <a:endParaRPr lang="en-US"/>
                    </a:p>
                  </a:txBody>
                  <a:tcPr/>
                </a:tc>
                <a:tc hMerge="1">
                  <a:txBody>
                    <a:bodyPr/>
                    <a:lstStyle/>
                    <a:p>
                      <a:endParaRPr lang="en-US"/>
                    </a:p>
                  </a:txBody>
                  <a:tcPr/>
                </a:tc>
                <a:tc rowSpan="2">
                  <a:txBody>
                    <a:bodyPr/>
                    <a:lstStyle/>
                    <a:p>
                      <a:pPr marL="0" marR="0" algn="ctr" rtl="0">
                        <a:lnSpc>
                          <a:spcPct val="107000"/>
                        </a:lnSpc>
                        <a:spcBef>
                          <a:spcPts val="0"/>
                        </a:spcBef>
                        <a:spcAft>
                          <a:spcPts val="800"/>
                        </a:spcAft>
                      </a:pPr>
                      <a:r>
                        <a:rPr lang="ar-SA" sz="800">
                          <a:effectLst/>
                        </a:rPr>
                        <a:t> </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0"/>
                  </a:ext>
                </a:extLst>
              </a:tr>
              <a:tr h="591325">
                <a:tc>
                  <a:txBody>
                    <a:bodyPr/>
                    <a:lstStyle/>
                    <a:p>
                      <a:pPr marL="0" marR="0" algn="ctr" rtl="1">
                        <a:lnSpc>
                          <a:spcPct val="107000"/>
                        </a:lnSpc>
                        <a:spcBef>
                          <a:spcPts val="0"/>
                        </a:spcBef>
                        <a:spcAft>
                          <a:spcPts val="800"/>
                        </a:spcAft>
                      </a:pPr>
                      <a:r>
                        <a:rPr lang="en-GB" sz="800">
                          <a:effectLst/>
                        </a:rPr>
                        <a:t>P-value</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1">
                        <a:lnSpc>
                          <a:spcPct val="107000"/>
                        </a:lnSpc>
                        <a:spcBef>
                          <a:spcPts val="0"/>
                        </a:spcBef>
                        <a:spcAft>
                          <a:spcPts val="800"/>
                        </a:spcAft>
                      </a:pPr>
                      <a:r>
                        <a:rPr lang="en-GB" sz="800">
                          <a:effectLst/>
                        </a:rPr>
                        <a:t>Control over 40y</a:t>
                      </a:r>
                      <a:endParaRPr lang="en-US" sz="800">
                        <a:effectLst/>
                      </a:endParaRPr>
                    </a:p>
                    <a:p>
                      <a:pPr marL="0" marR="0" algn="ctr" rtl="1">
                        <a:lnSpc>
                          <a:spcPct val="107000"/>
                        </a:lnSpc>
                        <a:spcBef>
                          <a:spcPts val="0"/>
                        </a:spcBef>
                        <a:spcAft>
                          <a:spcPts val="800"/>
                        </a:spcAft>
                      </a:pPr>
                      <a:r>
                        <a:rPr lang="en-GB" sz="800">
                          <a:effectLst/>
                        </a:rPr>
                        <a:t>(n=39)</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1">
                        <a:lnSpc>
                          <a:spcPct val="107000"/>
                        </a:lnSpc>
                        <a:spcBef>
                          <a:spcPts val="0"/>
                        </a:spcBef>
                        <a:spcAft>
                          <a:spcPts val="800"/>
                        </a:spcAft>
                      </a:pPr>
                      <a:r>
                        <a:rPr lang="en-GB" sz="800">
                          <a:effectLst/>
                        </a:rPr>
                        <a:t>MSC over 40y</a:t>
                      </a:r>
                      <a:endParaRPr lang="en-US" sz="800">
                        <a:effectLst/>
                      </a:endParaRPr>
                    </a:p>
                    <a:p>
                      <a:pPr marL="0" marR="0" algn="ctr" rtl="1">
                        <a:lnSpc>
                          <a:spcPct val="107000"/>
                        </a:lnSpc>
                        <a:spcBef>
                          <a:spcPts val="0"/>
                        </a:spcBef>
                        <a:spcAft>
                          <a:spcPts val="800"/>
                        </a:spcAft>
                      </a:pPr>
                      <a:r>
                        <a:rPr lang="en-GB" sz="800">
                          <a:effectLst/>
                        </a:rPr>
                        <a:t>(n=44)</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P-value</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Control ≤ 40y</a:t>
                      </a:r>
                      <a:endParaRPr lang="en-US" sz="800">
                        <a:effectLst/>
                      </a:endParaRPr>
                    </a:p>
                    <a:p>
                      <a:pPr marL="0" marR="0" algn="ctr" rtl="0">
                        <a:lnSpc>
                          <a:spcPct val="107000"/>
                        </a:lnSpc>
                        <a:spcBef>
                          <a:spcPts val="0"/>
                        </a:spcBef>
                        <a:spcAft>
                          <a:spcPts val="800"/>
                        </a:spcAft>
                      </a:pPr>
                      <a:r>
                        <a:rPr lang="en-GB" sz="800">
                          <a:effectLst/>
                        </a:rPr>
                        <a:t>(n=44)</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MSC ≤ 40y</a:t>
                      </a:r>
                      <a:endParaRPr lang="en-US" sz="800">
                        <a:effectLst/>
                      </a:endParaRPr>
                    </a:p>
                    <a:p>
                      <a:pPr marL="0" marR="0" algn="ctr" rtl="0">
                        <a:lnSpc>
                          <a:spcPct val="107000"/>
                        </a:lnSpc>
                        <a:spcBef>
                          <a:spcPts val="0"/>
                        </a:spcBef>
                        <a:spcAft>
                          <a:spcPts val="800"/>
                        </a:spcAft>
                      </a:pPr>
                      <a:r>
                        <a:rPr lang="en-GB" sz="800">
                          <a:effectLst/>
                        </a:rPr>
                        <a:t>(n=44)</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vMerge="1">
                  <a:txBody>
                    <a:bodyPr/>
                    <a:lstStyle/>
                    <a:p>
                      <a:endParaRPr lang="en-US"/>
                    </a:p>
                  </a:txBody>
                  <a:tcPr/>
                </a:tc>
                <a:extLst>
                  <a:ext uri="{0D108BD9-81ED-4DB2-BD59-A6C34878D82A}">
                    <a16:rowId xmlns:a16="http://schemas.microsoft.com/office/drawing/2014/main" val="10001"/>
                  </a:ext>
                </a:extLst>
              </a:tr>
              <a:tr h="504092">
                <a:tc>
                  <a:txBody>
                    <a:bodyPr/>
                    <a:lstStyle/>
                    <a:p>
                      <a:pPr marL="0" marR="0" algn="ctr" rtl="1">
                        <a:lnSpc>
                          <a:spcPct val="107000"/>
                        </a:lnSpc>
                        <a:spcBef>
                          <a:spcPts val="0"/>
                        </a:spcBef>
                        <a:spcAft>
                          <a:spcPts val="800"/>
                        </a:spcAft>
                      </a:pPr>
                      <a:r>
                        <a:rPr lang="en-GB" sz="800">
                          <a:effectLst/>
                        </a:rPr>
                        <a:t>0.013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0.32±0.3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0.56±0.5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dirty="0">
                          <a:effectLst/>
                        </a:rPr>
                        <a:t>0.26±0.22</a:t>
                      </a:r>
                      <a:endParaRPr lang="en-US" sz="800" dirty="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0.85±0.68</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dirty="0">
                          <a:effectLst/>
                        </a:rPr>
                        <a:t>AMH after 2 months</a:t>
                      </a:r>
                      <a:endParaRPr lang="en-US" sz="800" dirty="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2"/>
                  </a:ext>
                </a:extLst>
              </a:tr>
              <a:tr h="336062">
                <a:tc>
                  <a:txBody>
                    <a:bodyPr/>
                    <a:lstStyle/>
                    <a:p>
                      <a:pPr marL="0" marR="0" algn="ctr" rtl="1">
                        <a:lnSpc>
                          <a:spcPct val="107000"/>
                        </a:lnSpc>
                        <a:spcBef>
                          <a:spcPts val="0"/>
                        </a:spcBef>
                        <a:spcAft>
                          <a:spcPts val="800"/>
                        </a:spcAft>
                      </a:pPr>
                      <a:r>
                        <a:rPr lang="en-GB" sz="800">
                          <a:effectLst/>
                        </a:rPr>
                        <a:t>0.70</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16±7.2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17.2±17.5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15.4±7.2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9.6±6.4</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FSH after 2 months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3"/>
                  </a:ext>
                </a:extLst>
              </a:tr>
              <a:tr h="336062">
                <a:tc>
                  <a:txBody>
                    <a:bodyPr/>
                    <a:lstStyle/>
                    <a:p>
                      <a:pPr marL="0" marR="0" algn="ctr" rtl="1">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2.2±1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4.2±2.2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1.7±1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5.3±2.6</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AFC after 2 months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4"/>
                  </a:ext>
                </a:extLst>
              </a:tr>
              <a:tr h="504092">
                <a:tc>
                  <a:txBody>
                    <a:bodyPr/>
                    <a:lstStyle/>
                    <a:p>
                      <a:pPr marL="0" marR="0" algn="ctr" rtl="1">
                        <a:lnSpc>
                          <a:spcPct val="107000"/>
                        </a:lnSpc>
                        <a:spcBef>
                          <a:spcPts val="0"/>
                        </a:spcBef>
                        <a:spcAft>
                          <a:spcPts val="800"/>
                        </a:spcAft>
                      </a:pPr>
                      <a:r>
                        <a:rPr lang="en-GB" sz="800">
                          <a:effectLst/>
                        </a:rPr>
                        <a:t>0.15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0.2±0.3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0.4±0.3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0.003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0.25±0.3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1.1±1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AMH after 4 months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5"/>
                  </a:ext>
                </a:extLst>
              </a:tr>
              <a:tr h="336062">
                <a:tc>
                  <a:txBody>
                    <a:bodyPr/>
                    <a:lstStyle/>
                    <a:p>
                      <a:pPr marL="0" marR="0" algn="ctr" rtl="1">
                        <a:lnSpc>
                          <a:spcPct val="107000"/>
                        </a:lnSpc>
                        <a:spcBef>
                          <a:spcPts val="0"/>
                        </a:spcBef>
                        <a:spcAft>
                          <a:spcPts val="800"/>
                        </a:spcAft>
                      </a:pPr>
                      <a:r>
                        <a:rPr lang="en-GB" sz="800">
                          <a:effectLst/>
                        </a:rPr>
                        <a:t>0.35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18.4±8.5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15.1±15.4</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18±5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11±5.4</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FSH after 4 months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6"/>
                  </a:ext>
                </a:extLst>
              </a:tr>
              <a:tr h="504092">
                <a:tc>
                  <a:txBody>
                    <a:bodyPr/>
                    <a:lstStyle/>
                    <a:p>
                      <a:pPr marL="0" marR="0" algn="ctr" rtl="1">
                        <a:lnSpc>
                          <a:spcPct val="107000"/>
                        </a:lnSpc>
                        <a:spcBef>
                          <a:spcPts val="0"/>
                        </a:spcBef>
                        <a:spcAft>
                          <a:spcPts val="800"/>
                        </a:spcAft>
                      </a:pPr>
                      <a:r>
                        <a:rPr lang="en-GB" sz="800">
                          <a:effectLst/>
                        </a:rPr>
                        <a:t>0.002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0.5±1.1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1.6±1.5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4.2±2.7</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Number of oocytes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7"/>
                  </a:ext>
                </a:extLst>
              </a:tr>
              <a:tr h="504092">
                <a:tc>
                  <a:txBody>
                    <a:bodyPr/>
                    <a:lstStyle/>
                    <a:p>
                      <a:pPr marL="0" marR="0" algn="ctr" rtl="1">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0.4±0.9</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1.3±1.3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0.7±0.9</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3.1±2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Number of MII oocytes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8"/>
                  </a:ext>
                </a:extLst>
              </a:tr>
              <a:tr h="504092">
                <a:tc>
                  <a:txBody>
                    <a:bodyPr/>
                    <a:lstStyle/>
                    <a:p>
                      <a:pPr marL="0" marR="0" algn="ctr" rtl="1">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0.3±0.5</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1.2±1.3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0.4±0.6</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2.4±1.7</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Number of embryos</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09"/>
                  </a:ext>
                </a:extLst>
              </a:tr>
              <a:tr h="672121">
                <a:tc>
                  <a:txBody>
                    <a:bodyPr/>
                    <a:lstStyle/>
                    <a:p>
                      <a:pPr marL="0" marR="0" algn="ctr" rtl="1">
                        <a:lnSpc>
                          <a:spcPct val="107000"/>
                        </a:lnSpc>
                        <a:spcBef>
                          <a:spcPts val="0"/>
                        </a:spcBef>
                        <a:spcAft>
                          <a:spcPts val="800"/>
                        </a:spcAft>
                      </a:pPr>
                      <a:r>
                        <a:rPr lang="en-GB" sz="800">
                          <a:effectLst/>
                        </a:rPr>
                        <a:t>&lt;0.0001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0.05±0.2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0.8±1.2</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&lt;0.001</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0.1±0.3</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a:effectLst/>
                        </a:rPr>
                        <a:t>1.8±1.6</a:t>
                      </a:r>
                      <a:endParaRPr lang="en-US" sz="80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tc>
                  <a:txBody>
                    <a:bodyPr/>
                    <a:lstStyle/>
                    <a:p>
                      <a:pPr marL="0" marR="0" algn="ctr" rtl="0">
                        <a:lnSpc>
                          <a:spcPct val="107000"/>
                        </a:lnSpc>
                        <a:spcBef>
                          <a:spcPts val="0"/>
                        </a:spcBef>
                        <a:spcAft>
                          <a:spcPts val="800"/>
                        </a:spcAft>
                      </a:pPr>
                      <a:r>
                        <a:rPr lang="en-GB" sz="800" dirty="0">
                          <a:effectLst/>
                        </a:rPr>
                        <a:t>Number of high quality embryos</a:t>
                      </a:r>
                      <a:endParaRPr lang="en-US" sz="800" dirty="0">
                        <a:solidFill>
                          <a:srgbClr val="2F5496"/>
                        </a:solidFill>
                        <a:effectLst/>
                        <a:latin typeface="Calibri" panose="020F0502020204030204" pitchFamily="34" charset="0"/>
                        <a:ea typeface="SimSun" panose="02010600030101010101" pitchFamily="2" charset="-122"/>
                        <a:cs typeface="Arial" panose="020B0604020202020204" pitchFamily="34" charset="0"/>
                      </a:endParaRPr>
                    </a:p>
                  </a:txBody>
                  <a:tcPr marL="47754" marR="47754" marT="0" marB="0" anchor="ctr"/>
                </a:tc>
                <a:extLst>
                  <a:ext uri="{0D108BD9-81ED-4DB2-BD59-A6C34878D82A}">
                    <a16:rowId xmlns:a16="http://schemas.microsoft.com/office/drawing/2014/main" val="10010"/>
                  </a:ext>
                </a:extLst>
              </a:tr>
            </a:tbl>
          </a:graphicData>
        </a:graphic>
      </p:graphicFrame>
      <p:sp>
        <p:nvSpPr>
          <p:cNvPr id="5" name="Title 4"/>
          <p:cNvSpPr>
            <a:spLocks noGrp="1"/>
          </p:cNvSpPr>
          <p:nvPr>
            <p:ph type="title"/>
          </p:nvPr>
        </p:nvSpPr>
        <p:spPr>
          <a:xfrm>
            <a:off x="1097280" y="85345"/>
            <a:ext cx="10058400" cy="438911"/>
          </a:xfrm>
        </p:spPr>
        <p:txBody>
          <a:bodyPr>
            <a:noAutofit/>
          </a:bodyPr>
          <a:lstStyle/>
          <a:p>
            <a:r>
              <a:rPr lang="en-GB" sz="2800" b="1" dirty="0"/>
              <a:t>Hormone Levels in Each Group after 2-4 Months</a:t>
            </a:r>
            <a:endParaRPr lang="en-US" sz="2800" dirty="0"/>
          </a:p>
        </p:txBody>
      </p:sp>
    </p:spTree>
    <p:extLst>
      <p:ext uri="{BB962C8B-B14F-4D97-AF65-F5344CB8AC3E}">
        <p14:creationId xmlns:p14="http://schemas.microsoft.com/office/powerpoint/2010/main" val="4952489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بارداری در بیماران زیر 40 سال در دو گروه سلول و کنترل</a:t>
            </a:r>
            <a:endParaRPr lang="en-US" dirty="0"/>
          </a:p>
        </p:txBody>
      </p:sp>
      <p:graphicFrame>
        <p:nvGraphicFramePr>
          <p:cNvPr id="3" name="Table 2"/>
          <p:cNvGraphicFramePr>
            <a:graphicFrameLocks noGrp="1"/>
          </p:cNvGraphicFramePr>
          <p:nvPr>
            <p:extLst/>
          </p:nvPr>
        </p:nvGraphicFramePr>
        <p:xfrm>
          <a:off x="1423851" y="1962911"/>
          <a:ext cx="9261566" cy="4163569"/>
        </p:xfrm>
        <a:graphic>
          <a:graphicData uri="http://schemas.openxmlformats.org/drawingml/2006/table">
            <a:tbl>
              <a:tblPr rtl="1" firstRow="1" firstCol="1" bandRow="1">
                <a:tableStyleId>{21E4AEA4-8DFA-4A89-87EB-49C32662AFE0}</a:tableStyleId>
              </a:tblPr>
              <a:tblGrid>
                <a:gridCol w="2314897">
                  <a:extLst>
                    <a:ext uri="{9D8B030D-6E8A-4147-A177-3AD203B41FA5}">
                      <a16:colId xmlns:a16="http://schemas.microsoft.com/office/drawing/2014/main" val="4238093334"/>
                    </a:ext>
                  </a:extLst>
                </a:gridCol>
                <a:gridCol w="2314897">
                  <a:extLst>
                    <a:ext uri="{9D8B030D-6E8A-4147-A177-3AD203B41FA5}">
                      <a16:colId xmlns:a16="http://schemas.microsoft.com/office/drawing/2014/main" val="4080708901"/>
                    </a:ext>
                  </a:extLst>
                </a:gridCol>
                <a:gridCol w="2315886">
                  <a:extLst>
                    <a:ext uri="{9D8B030D-6E8A-4147-A177-3AD203B41FA5}">
                      <a16:colId xmlns:a16="http://schemas.microsoft.com/office/drawing/2014/main" val="3906236787"/>
                    </a:ext>
                  </a:extLst>
                </a:gridCol>
                <a:gridCol w="2315886">
                  <a:extLst>
                    <a:ext uri="{9D8B030D-6E8A-4147-A177-3AD203B41FA5}">
                      <a16:colId xmlns:a16="http://schemas.microsoft.com/office/drawing/2014/main" val="2043083893"/>
                    </a:ext>
                  </a:extLst>
                </a:gridCol>
              </a:tblGrid>
              <a:tr h="788483">
                <a:tc>
                  <a:txBody>
                    <a:bodyPr/>
                    <a:lstStyle/>
                    <a:p>
                      <a:pPr marL="0" marR="0" algn="ctr" rtl="1">
                        <a:lnSpc>
                          <a:spcPct val="107000"/>
                        </a:lnSpc>
                        <a:spcBef>
                          <a:spcPts val="0"/>
                        </a:spcBef>
                        <a:spcAft>
                          <a:spcPts val="0"/>
                        </a:spcAft>
                      </a:pPr>
                      <a:r>
                        <a:rPr lang="en-US" sz="1200">
                          <a:effectLst/>
                        </a:rPr>
                        <a:t>P-value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Control ≤ 40y</a:t>
                      </a:r>
                      <a:endParaRPr lang="en-US" sz="1100" dirty="0">
                        <a:effectLst/>
                      </a:endParaRPr>
                    </a:p>
                    <a:p>
                      <a:pPr marL="0" marR="0" algn="ctr" rtl="1">
                        <a:lnSpc>
                          <a:spcPct val="107000"/>
                        </a:lnSpc>
                        <a:spcBef>
                          <a:spcPts val="0"/>
                        </a:spcBef>
                        <a:spcAft>
                          <a:spcPts val="0"/>
                        </a:spcAft>
                      </a:pPr>
                      <a:r>
                        <a:rPr lang="fa-IR" sz="1400" dirty="0">
                          <a:effectLst/>
                        </a:rPr>
                        <a:t> </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MSC ≤ 40y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fa-IR" sz="1400" dirty="0">
                          <a:effectLst/>
                        </a:rPr>
                        <a:t> </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46649498"/>
                  </a:ext>
                </a:extLst>
              </a:tr>
              <a:tr h="853421">
                <a:tc>
                  <a:txBody>
                    <a:bodyPr/>
                    <a:lstStyle/>
                    <a:p>
                      <a:pPr marL="0" marR="0" algn="ctr" rtl="1">
                        <a:lnSpc>
                          <a:spcPct val="107000"/>
                        </a:lnSpc>
                        <a:spcBef>
                          <a:spcPts val="0"/>
                        </a:spcBef>
                        <a:spcAft>
                          <a:spcPts val="0"/>
                        </a:spcAft>
                      </a:pPr>
                      <a:r>
                        <a:rPr lang="en-US" sz="1400">
                          <a:effectLst/>
                        </a:rPr>
                        <a:t>0.003</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2(4.5%)</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12(27.3%)</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Spontaneous Pregnancy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75146136"/>
                  </a:ext>
                </a:extLst>
              </a:tr>
              <a:tr h="853421">
                <a:tc>
                  <a:txBody>
                    <a:bodyPr/>
                    <a:lstStyle/>
                    <a:p>
                      <a:pPr marL="0" marR="0" algn="ctr" rtl="1">
                        <a:lnSpc>
                          <a:spcPct val="107000"/>
                        </a:lnSpc>
                        <a:spcBef>
                          <a:spcPts val="0"/>
                        </a:spcBef>
                        <a:spcAft>
                          <a:spcPts val="0"/>
                        </a:spcAft>
                      </a:pPr>
                      <a:r>
                        <a:rPr lang="en-US" sz="1400">
                          <a:effectLst/>
                        </a:rPr>
                        <a:t>0.009</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2(4.8%)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8(27.6%)</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Pregnancy after ICSI</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81138578"/>
                  </a:ext>
                </a:extLst>
              </a:tr>
              <a:tr h="417061">
                <a:tc>
                  <a:txBody>
                    <a:bodyPr/>
                    <a:lstStyle/>
                    <a:p>
                      <a:pPr marL="0" marR="0" algn="ctr" rtl="1">
                        <a:lnSpc>
                          <a:spcPct val="107000"/>
                        </a:lnSpc>
                        <a:spcBef>
                          <a:spcPts val="0"/>
                        </a:spcBef>
                        <a:spcAft>
                          <a:spcPts val="0"/>
                        </a:spcAft>
                      </a:pPr>
                      <a:r>
                        <a:rPr lang="en-US" sz="1400">
                          <a:effectLst/>
                        </a:rPr>
                        <a:t>0.00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4(9.1%)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20(50%)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Total Pregnancy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5979653"/>
                  </a:ext>
                </a:extLst>
              </a:tr>
              <a:tr h="417061">
                <a:tc>
                  <a:txBody>
                    <a:bodyPr/>
                    <a:lstStyle/>
                    <a:p>
                      <a:pPr marL="0" marR="0" algn="ctr" rtl="1">
                        <a:lnSpc>
                          <a:spcPct val="107000"/>
                        </a:lnSpc>
                        <a:spcBef>
                          <a:spcPts val="0"/>
                        </a:spcBef>
                        <a:spcAft>
                          <a:spcPts val="0"/>
                        </a:spcAft>
                      </a:pPr>
                      <a:r>
                        <a:rPr lang="en-US" sz="1400">
                          <a:effectLst/>
                        </a:rPr>
                        <a:t>0.00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4(9.1%)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20(50%)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Implantation</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81543341"/>
                  </a:ext>
                </a:extLst>
              </a:tr>
              <a:tr h="417061">
                <a:tc>
                  <a:txBody>
                    <a:bodyPr/>
                    <a:lstStyle/>
                    <a:p>
                      <a:pPr marL="0" marR="0" algn="ctr" rtl="1">
                        <a:lnSpc>
                          <a:spcPct val="107000"/>
                        </a:lnSpc>
                        <a:spcBef>
                          <a:spcPts val="0"/>
                        </a:spcBef>
                        <a:spcAft>
                          <a:spcPts val="0"/>
                        </a:spcAft>
                      </a:pPr>
                      <a:r>
                        <a:rPr lang="en-US" sz="1400">
                          <a:effectLst/>
                        </a:rPr>
                        <a:t>0.00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3(6.8%)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17(42.5%)</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Clinical Pregnancy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56670356"/>
                  </a:ext>
                </a:extLst>
              </a:tr>
              <a:tr h="417061">
                <a:tc>
                  <a:txBody>
                    <a:bodyPr/>
                    <a:lstStyle/>
                    <a:p>
                      <a:pPr marL="0" marR="0" algn="ctr" rtl="1">
                        <a:lnSpc>
                          <a:spcPct val="107000"/>
                        </a:lnSpc>
                        <a:spcBef>
                          <a:spcPts val="0"/>
                        </a:spcBef>
                        <a:spcAft>
                          <a:spcPts val="0"/>
                        </a:spcAft>
                      </a:pPr>
                      <a:r>
                        <a:rPr lang="en-US" sz="1400">
                          <a:effectLst/>
                        </a:rPr>
                        <a:t>0.02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3(6.8%)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11(27.5%)</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dirty="0">
                          <a:effectLst/>
                        </a:rPr>
                        <a:t>Live birth rate</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60958668"/>
                  </a:ext>
                </a:extLst>
              </a:tr>
            </a:tbl>
          </a:graphicData>
        </a:graphic>
      </p:graphicFrame>
    </p:spTree>
    <p:extLst>
      <p:ext uri="{BB962C8B-B14F-4D97-AF65-F5344CB8AC3E}">
        <p14:creationId xmlns:p14="http://schemas.microsoft.com/office/powerpoint/2010/main" val="2625271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7F1D0-D1A2-375F-F594-077FBCAFD60C}"/>
              </a:ext>
            </a:extLst>
          </p:cNvPr>
          <p:cNvSpPr>
            <a:spLocks noGrp="1"/>
          </p:cNvSpPr>
          <p:nvPr>
            <p:ph type="title"/>
          </p:nvPr>
        </p:nvSpPr>
        <p:spPr>
          <a:xfrm>
            <a:off x="831850" y="365761"/>
            <a:ext cx="10515600" cy="1021080"/>
          </a:xfrm>
        </p:spPr>
        <p:txBody>
          <a:bodyPr>
            <a:normAutofit/>
          </a:bodyPr>
          <a:lstStyle/>
          <a:p>
            <a:endParaRPr lang="fa-IR" sz="4800" dirty="0"/>
          </a:p>
        </p:txBody>
      </p:sp>
      <p:sp>
        <p:nvSpPr>
          <p:cNvPr id="3" name="Text Placeholder 2">
            <a:extLst>
              <a:ext uri="{FF2B5EF4-FFF2-40B4-BE49-F238E27FC236}">
                <a16:creationId xmlns:a16="http://schemas.microsoft.com/office/drawing/2014/main" id="{C3BC7F53-6384-3BE2-B78F-F4238C4A6BD9}"/>
              </a:ext>
            </a:extLst>
          </p:cNvPr>
          <p:cNvSpPr>
            <a:spLocks noGrp="1"/>
          </p:cNvSpPr>
          <p:nvPr>
            <p:ph type="body" idx="1"/>
          </p:nvPr>
        </p:nvSpPr>
        <p:spPr/>
        <p:txBody>
          <a:bodyPr/>
          <a:lstStyle/>
          <a:p>
            <a:endParaRPr lang="fa-IR"/>
          </a:p>
        </p:txBody>
      </p:sp>
      <p:pic>
        <p:nvPicPr>
          <p:cNvPr id="5" name="Picture 4">
            <a:extLst>
              <a:ext uri="{FF2B5EF4-FFF2-40B4-BE49-F238E27FC236}">
                <a16:creationId xmlns:a16="http://schemas.microsoft.com/office/drawing/2014/main" id="{D316415A-7A64-5530-7D6A-40B72C27D5F0}"/>
              </a:ext>
            </a:extLst>
          </p:cNvPr>
          <p:cNvPicPr>
            <a:picLocks noChangeAspect="1"/>
          </p:cNvPicPr>
          <p:nvPr/>
        </p:nvPicPr>
        <p:blipFill>
          <a:blip r:embed="rId2"/>
          <a:stretch>
            <a:fillRect/>
          </a:stretch>
        </p:blipFill>
        <p:spPr>
          <a:xfrm>
            <a:off x="1602557" y="365761"/>
            <a:ext cx="9263563" cy="6294399"/>
          </a:xfrm>
          <a:prstGeom prst="rect">
            <a:avLst/>
          </a:prstGeom>
        </p:spPr>
      </p:pic>
    </p:spTree>
    <p:extLst>
      <p:ext uri="{BB962C8B-B14F-4D97-AF65-F5344CB8AC3E}">
        <p14:creationId xmlns:p14="http://schemas.microsoft.com/office/powerpoint/2010/main" val="34331877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بارداری در بیماران بالای 40 سال در دو گروه سلول و کنترل</a:t>
            </a:r>
            <a:endParaRPr lang="en-US" dirty="0"/>
          </a:p>
        </p:txBody>
      </p:sp>
      <p:graphicFrame>
        <p:nvGraphicFramePr>
          <p:cNvPr id="3" name="Table 2"/>
          <p:cNvGraphicFramePr>
            <a:graphicFrameLocks noGrp="1"/>
          </p:cNvGraphicFramePr>
          <p:nvPr>
            <p:extLst/>
          </p:nvPr>
        </p:nvGraphicFramePr>
        <p:xfrm>
          <a:off x="1070155" y="2097023"/>
          <a:ext cx="9811204" cy="4035552"/>
        </p:xfrm>
        <a:graphic>
          <a:graphicData uri="http://schemas.openxmlformats.org/drawingml/2006/table">
            <a:tbl>
              <a:tblPr rtl="1" firstRow="1" firstCol="1" bandRow="1">
                <a:tableStyleId>{F5AB1C69-6EDB-4FF4-983F-18BD219EF322}</a:tableStyleId>
              </a:tblPr>
              <a:tblGrid>
                <a:gridCol w="2452277">
                  <a:extLst>
                    <a:ext uri="{9D8B030D-6E8A-4147-A177-3AD203B41FA5}">
                      <a16:colId xmlns:a16="http://schemas.microsoft.com/office/drawing/2014/main" val="1132022877"/>
                    </a:ext>
                  </a:extLst>
                </a:gridCol>
                <a:gridCol w="2452277">
                  <a:extLst>
                    <a:ext uri="{9D8B030D-6E8A-4147-A177-3AD203B41FA5}">
                      <a16:colId xmlns:a16="http://schemas.microsoft.com/office/drawing/2014/main" val="1605240041"/>
                    </a:ext>
                  </a:extLst>
                </a:gridCol>
                <a:gridCol w="2453325">
                  <a:extLst>
                    <a:ext uri="{9D8B030D-6E8A-4147-A177-3AD203B41FA5}">
                      <a16:colId xmlns:a16="http://schemas.microsoft.com/office/drawing/2014/main" val="692035377"/>
                    </a:ext>
                  </a:extLst>
                </a:gridCol>
                <a:gridCol w="2453325">
                  <a:extLst>
                    <a:ext uri="{9D8B030D-6E8A-4147-A177-3AD203B41FA5}">
                      <a16:colId xmlns:a16="http://schemas.microsoft.com/office/drawing/2014/main" val="545586607"/>
                    </a:ext>
                  </a:extLst>
                </a:gridCol>
              </a:tblGrid>
              <a:tr h="764240">
                <a:tc>
                  <a:txBody>
                    <a:bodyPr/>
                    <a:lstStyle/>
                    <a:p>
                      <a:pPr marL="0" marR="0" algn="ctr" rtl="1">
                        <a:lnSpc>
                          <a:spcPct val="107000"/>
                        </a:lnSpc>
                        <a:spcBef>
                          <a:spcPts val="0"/>
                        </a:spcBef>
                        <a:spcAft>
                          <a:spcPts val="0"/>
                        </a:spcAft>
                      </a:pPr>
                      <a:r>
                        <a:rPr lang="en-US" sz="1200">
                          <a:effectLst/>
                        </a:rPr>
                        <a:t>P-value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Control over 40y</a:t>
                      </a:r>
                      <a:endParaRPr lang="en-US" sz="1100">
                        <a:effectLst/>
                      </a:endParaRPr>
                    </a:p>
                    <a:p>
                      <a:pPr marL="0" marR="0" algn="ctr" rtl="1">
                        <a:lnSpc>
                          <a:spcPct val="107000"/>
                        </a:lnSpc>
                        <a:spcBef>
                          <a:spcPts val="0"/>
                        </a:spcBef>
                        <a:spcAft>
                          <a:spcPts val="0"/>
                        </a:spcAft>
                      </a:pPr>
                      <a:r>
                        <a:rPr lang="fa-IR" sz="1400">
                          <a:effectLst/>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MSC over 40y</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fa-IR" sz="1400">
                          <a:effectLst/>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62522959"/>
                  </a:ext>
                </a:extLst>
              </a:tr>
              <a:tr h="827182">
                <a:tc>
                  <a:txBody>
                    <a:bodyPr/>
                    <a:lstStyle/>
                    <a:p>
                      <a:pPr marL="0" marR="0" algn="ctr" rtl="1">
                        <a:lnSpc>
                          <a:spcPct val="107000"/>
                        </a:lnSpc>
                        <a:spcBef>
                          <a:spcPts val="0"/>
                        </a:spcBef>
                        <a:spcAft>
                          <a:spcPts val="0"/>
                        </a:spcAft>
                      </a:pPr>
                      <a:r>
                        <a:rPr lang="en-US" sz="1400">
                          <a:effectLst/>
                        </a:rPr>
                        <a:t>0.175</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2(5.1%)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6(13.6%)</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Spontaneous Pregnancy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44783242"/>
                  </a:ext>
                </a:extLst>
              </a:tr>
              <a:tr h="827182">
                <a:tc>
                  <a:txBody>
                    <a:bodyPr/>
                    <a:lstStyle/>
                    <a:p>
                      <a:pPr marL="0" marR="0" algn="ctr" rtl="1">
                        <a:lnSpc>
                          <a:spcPct val="107000"/>
                        </a:lnSpc>
                        <a:spcBef>
                          <a:spcPts val="0"/>
                        </a:spcBef>
                        <a:spcAft>
                          <a:spcPts val="0"/>
                        </a:spcAft>
                      </a:pPr>
                      <a:r>
                        <a:rPr lang="en-US" sz="1400">
                          <a:effectLst/>
                        </a:rPr>
                        <a:t>0.26</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2(5.6%)</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0(0%)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Pregnancy after ICSI</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88650758"/>
                  </a:ext>
                </a:extLst>
              </a:tr>
              <a:tr h="404237">
                <a:tc>
                  <a:txBody>
                    <a:bodyPr/>
                    <a:lstStyle/>
                    <a:p>
                      <a:pPr marL="0" marR="0" algn="ctr" rtl="1">
                        <a:lnSpc>
                          <a:spcPct val="107000"/>
                        </a:lnSpc>
                        <a:spcBef>
                          <a:spcPts val="0"/>
                        </a:spcBef>
                        <a:spcAft>
                          <a:spcPts val="0"/>
                        </a:spcAft>
                      </a:pPr>
                      <a:r>
                        <a:rPr lang="en-US" sz="1400">
                          <a:effectLst/>
                        </a:rPr>
                        <a:t>0.38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4(10.8%)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6(15.8%)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Total Pregnancy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86946244"/>
                  </a:ext>
                </a:extLst>
              </a:tr>
              <a:tr h="404237">
                <a:tc>
                  <a:txBody>
                    <a:bodyPr/>
                    <a:lstStyle/>
                    <a:p>
                      <a:pPr marL="0" marR="0" algn="ctr" rtl="1">
                        <a:lnSpc>
                          <a:spcPct val="107000"/>
                        </a:lnSpc>
                        <a:spcBef>
                          <a:spcPts val="0"/>
                        </a:spcBef>
                        <a:spcAft>
                          <a:spcPts val="0"/>
                        </a:spcAft>
                      </a:pPr>
                      <a:r>
                        <a:rPr lang="en-US" sz="1400">
                          <a:effectLst/>
                        </a:rPr>
                        <a:t>0.38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4(10.8%)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6(15.8%)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Implantation</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7882637"/>
                  </a:ext>
                </a:extLst>
              </a:tr>
              <a:tr h="404237">
                <a:tc>
                  <a:txBody>
                    <a:bodyPr/>
                    <a:lstStyle/>
                    <a:p>
                      <a:pPr marL="0" marR="0" algn="ctr" rtl="1">
                        <a:lnSpc>
                          <a:spcPct val="107000"/>
                        </a:lnSpc>
                        <a:spcBef>
                          <a:spcPts val="0"/>
                        </a:spcBef>
                        <a:spcAft>
                          <a:spcPts val="0"/>
                        </a:spcAft>
                      </a:pPr>
                      <a:r>
                        <a:rPr lang="en-US" sz="1400">
                          <a:effectLst/>
                        </a:rPr>
                        <a:t>0.38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4(10.8%)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6(15.8%)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a:effectLst/>
                        </a:rPr>
                        <a:t>Clinical Pregnancy</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93804008"/>
                  </a:ext>
                </a:extLst>
              </a:tr>
              <a:tr h="404237">
                <a:tc>
                  <a:txBody>
                    <a:bodyPr/>
                    <a:lstStyle/>
                    <a:p>
                      <a:pPr marL="0" marR="0" algn="ctr" rtl="1">
                        <a:lnSpc>
                          <a:spcPct val="107000"/>
                        </a:lnSpc>
                        <a:spcBef>
                          <a:spcPts val="0"/>
                        </a:spcBef>
                        <a:spcAft>
                          <a:spcPts val="0"/>
                        </a:spcAft>
                      </a:pPr>
                      <a:r>
                        <a:rPr lang="en-US" sz="1400">
                          <a:effectLst/>
                        </a:rPr>
                        <a:t>0.21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2(5.4%)</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1400">
                          <a:effectLst/>
                        </a:rPr>
                        <a:t>5(13.5%)</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400" dirty="0">
                          <a:effectLst/>
                        </a:rPr>
                        <a:t>Live birth rate</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94838815"/>
                  </a:ext>
                </a:extLst>
              </a:tr>
            </a:tbl>
          </a:graphicData>
        </a:graphic>
      </p:graphicFrame>
    </p:spTree>
    <p:extLst>
      <p:ext uri="{BB962C8B-B14F-4D97-AF65-F5344CB8AC3E}">
        <p14:creationId xmlns:p14="http://schemas.microsoft.com/office/powerpoint/2010/main" val="3135440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was documented that MSC derived from menstrual blood could resume fertility in an animal model of damaged endometrium through induction of angiogenesis and release of anti-inflammatory </a:t>
            </a:r>
            <a:r>
              <a:rPr lang="en-US" dirty="0" smtClean="0"/>
              <a:t>factors.</a:t>
            </a:r>
            <a:endParaRPr lang="en-US" dirty="0"/>
          </a:p>
          <a:p>
            <a:endParaRPr lang="en-US" dirty="0" smtClean="0"/>
          </a:p>
          <a:p>
            <a:pPr marL="0" indent="0">
              <a:buNone/>
            </a:pPr>
            <a:r>
              <a:rPr lang="en-US" dirty="0" smtClean="0"/>
              <a:t>                                                       </a:t>
            </a:r>
            <a:r>
              <a:rPr lang="en-US" dirty="0" err="1" smtClean="0"/>
              <a:t>Domnina</a:t>
            </a:r>
            <a:r>
              <a:rPr lang="en-US" dirty="0" smtClean="0"/>
              <a:t> A.</a:t>
            </a:r>
            <a:r>
              <a:rPr lang="en-US" dirty="0"/>
              <a:t> </a:t>
            </a:r>
            <a:r>
              <a:rPr lang="en-US" i="1" dirty="0"/>
              <a:t>Stem Cell Res. </a:t>
            </a:r>
            <a:r>
              <a:rPr lang="en-US" i="1" dirty="0" err="1"/>
              <a:t>Ther</a:t>
            </a:r>
            <a:r>
              <a:rPr lang="en-US" i="1" dirty="0"/>
              <a:t>. </a:t>
            </a:r>
            <a:r>
              <a:rPr lang="en-US" dirty="0"/>
              <a:t>2018</a:t>
            </a:r>
          </a:p>
        </p:txBody>
      </p:sp>
    </p:spTree>
    <p:extLst>
      <p:ext uri="{BB962C8B-B14F-4D97-AF65-F5344CB8AC3E}">
        <p14:creationId xmlns:p14="http://schemas.microsoft.com/office/powerpoint/2010/main" val="4133958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Zheng et al. </a:t>
            </a:r>
            <a:r>
              <a:rPr lang="en-US" dirty="0" smtClean="0"/>
              <a:t> </a:t>
            </a:r>
            <a:r>
              <a:rPr lang="en-US" dirty="0"/>
              <a:t>documented for the first time a theoretical basis of the use of MB-MSCs for the treatment of intrauterine adhesion. MB-MSCs could differentiate into endometrial cells in vitro, and subsequent transplantation in vivo to NOD-SCID mice resulted in regeneration of endometrium</a:t>
            </a:r>
            <a:r>
              <a:rPr lang="en-US" dirty="0" smtClean="0"/>
              <a:t>.</a:t>
            </a:r>
          </a:p>
          <a:p>
            <a:pPr marL="0" indent="0">
              <a:buNone/>
            </a:pPr>
            <a:r>
              <a:rPr lang="en-US" dirty="0" smtClean="0"/>
              <a:t>                                                          </a:t>
            </a:r>
            <a:r>
              <a:rPr lang="en-US" dirty="0"/>
              <a:t> Zheng S.X</a:t>
            </a:r>
            <a:r>
              <a:rPr lang="en-US" dirty="0" smtClean="0"/>
              <a:t>.,</a:t>
            </a:r>
            <a:r>
              <a:rPr lang="en-US" dirty="0"/>
              <a:t> </a:t>
            </a:r>
            <a:r>
              <a:rPr lang="en-US" i="1" dirty="0"/>
              <a:t>Int. J. Mol. Med. </a:t>
            </a:r>
            <a:r>
              <a:rPr lang="en-US" dirty="0"/>
              <a:t>2018</a:t>
            </a:r>
            <a:r>
              <a:rPr lang="en-US" dirty="0" smtClean="0"/>
              <a:t> </a:t>
            </a:r>
            <a:endParaRPr lang="en-US" dirty="0"/>
          </a:p>
          <a:p>
            <a:r>
              <a:rPr lang="en-US" dirty="0" smtClean="0"/>
              <a:t> </a:t>
            </a:r>
            <a:r>
              <a:rPr lang="en-US" dirty="0"/>
              <a:t>MB-MSCs along with platelet-rich plasma could efficiently induce resumption of fertility in a mechanical injury-induced rat model of intrauterine adhesion through significant modulation of the Hippo </a:t>
            </a:r>
            <a:r>
              <a:rPr lang="en-US" dirty="0" err="1"/>
              <a:t>signalling</a:t>
            </a:r>
            <a:r>
              <a:rPr lang="en-US" dirty="0"/>
              <a:t> pathway and its downstream </a:t>
            </a:r>
            <a:r>
              <a:rPr lang="en-US" dirty="0" smtClean="0"/>
              <a:t>regulators.</a:t>
            </a:r>
          </a:p>
          <a:p>
            <a:pPr marL="0" indent="0">
              <a:buNone/>
            </a:pPr>
            <a:r>
              <a:rPr lang="en-US" dirty="0" smtClean="0"/>
              <a:t>                                                           </a:t>
            </a:r>
            <a:r>
              <a:rPr lang="en-US" dirty="0"/>
              <a:t>Zhang S</a:t>
            </a:r>
            <a:r>
              <a:rPr lang="en-US" dirty="0" smtClean="0"/>
              <a:t>.,</a:t>
            </a:r>
            <a:r>
              <a:rPr lang="en-US" dirty="0"/>
              <a:t> </a:t>
            </a:r>
            <a:r>
              <a:rPr lang="en-US" i="1" dirty="0"/>
              <a:t>Stem Cell Res. </a:t>
            </a:r>
            <a:r>
              <a:rPr lang="en-US" i="1" dirty="0" err="1"/>
              <a:t>Ther</a:t>
            </a:r>
            <a:r>
              <a:rPr lang="en-US" i="1" dirty="0"/>
              <a:t>. </a:t>
            </a:r>
            <a:r>
              <a:rPr lang="en-US" dirty="0" smtClean="0"/>
              <a:t>2019</a:t>
            </a:r>
            <a:endParaRPr lang="en-US" dirty="0"/>
          </a:p>
        </p:txBody>
      </p:sp>
    </p:spTree>
    <p:extLst>
      <p:ext uri="{BB962C8B-B14F-4D97-AF65-F5344CB8AC3E}">
        <p14:creationId xmlns:p14="http://schemas.microsoft.com/office/powerpoint/2010/main" val="15704065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research</a:t>
            </a:r>
            <a:endParaRPr lang="en-US" dirty="0"/>
          </a:p>
        </p:txBody>
      </p:sp>
      <p:sp>
        <p:nvSpPr>
          <p:cNvPr id="3" name="Content Placeholder 2"/>
          <p:cNvSpPr>
            <a:spLocks noGrp="1"/>
          </p:cNvSpPr>
          <p:nvPr>
            <p:ph idx="1"/>
          </p:nvPr>
        </p:nvSpPr>
        <p:spPr/>
        <p:txBody>
          <a:bodyPr/>
          <a:lstStyle/>
          <a:p>
            <a:r>
              <a:rPr lang="en-US" dirty="0" smtClean="0"/>
              <a:t>Improvement of pregnancy rate and endometrial thickness by </a:t>
            </a:r>
          </a:p>
          <a:p>
            <a:pPr marL="0" indent="0">
              <a:buNone/>
            </a:pPr>
            <a:r>
              <a:rPr lang="en-US" b="1" i="1" dirty="0"/>
              <a:t> </a:t>
            </a:r>
            <a:r>
              <a:rPr lang="en-US" b="1" i="1" dirty="0" smtClean="0"/>
              <a:t>        Stem cell therapy</a:t>
            </a:r>
            <a:r>
              <a:rPr lang="en-US" i="1" dirty="0" smtClean="0"/>
              <a:t> </a:t>
            </a:r>
            <a:r>
              <a:rPr lang="en-US" dirty="0" smtClean="0"/>
              <a:t>in patients with </a:t>
            </a:r>
            <a:r>
              <a:rPr lang="en-US" b="1" i="1" dirty="0" smtClean="0"/>
              <a:t>thin endometrium</a:t>
            </a:r>
            <a:r>
              <a:rPr lang="en-US" b="1" dirty="0" smtClean="0"/>
              <a:t>.</a:t>
            </a:r>
          </a:p>
          <a:p>
            <a:pPr marL="0" indent="0">
              <a:buNone/>
            </a:pPr>
            <a:r>
              <a:rPr lang="en-US" dirty="0" smtClean="0"/>
              <a:t>                                                                   </a:t>
            </a:r>
            <a:r>
              <a:rPr lang="en-US" dirty="0" err="1" smtClean="0"/>
              <a:t>S.Arefi</a:t>
            </a:r>
            <a:r>
              <a:rPr lang="en-US" dirty="0" smtClean="0"/>
              <a:t>, </a:t>
            </a:r>
            <a:r>
              <a:rPr lang="en-US" dirty="0" err="1" smtClean="0"/>
              <a:t>S.Kazemnejad</a:t>
            </a:r>
            <a:r>
              <a:rPr lang="en-US" dirty="0" smtClean="0"/>
              <a:t> et al</a:t>
            </a:r>
            <a:endParaRPr lang="en-US" dirty="0"/>
          </a:p>
        </p:txBody>
      </p:sp>
    </p:spTree>
    <p:extLst>
      <p:ext uri="{BB962C8B-B14F-4D97-AF65-F5344CB8AC3E}">
        <p14:creationId xmlns:p14="http://schemas.microsoft.com/office/powerpoint/2010/main" val="693230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a:xfrm>
            <a:off x="1103312" y="2052918"/>
            <a:ext cx="8946541" cy="1015663"/>
          </a:xfrm>
          <a:prstGeom prst="rect">
            <a:avLst/>
          </a:prstGeom>
        </p:spPr>
        <p:txBody>
          <a:bodyPr wrap="square">
            <a:spAutoFit/>
          </a:bodyPr>
          <a:lstStyle/>
          <a:p>
            <a:r>
              <a:rPr lang="en-US" dirty="0"/>
              <a:t>Stem cells are now increasingly being investigated as promising alternative therapeutics in translational research of regenerative medicine. </a:t>
            </a:r>
          </a:p>
        </p:txBody>
      </p:sp>
    </p:spTree>
    <p:extLst>
      <p:ext uri="{BB962C8B-B14F-4D97-AF65-F5344CB8AC3E}">
        <p14:creationId xmlns:p14="http://schemas.microsoft.com/office/powerpoint/2010/main" val="3797616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Thank you</a:t>
            </a:r>
            <a:endParaRPr lang="en-US"/>
          </a:p>
        </p:txBody>
      </p:sp>
      <p:pic>
        <p:nvPicPr>
          <p:cNvPr id="1026" name="Picture 2" descr="Motherhood is Sacr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81707" y="1929161"/>
            <a:ext cx="4469084" cy="4293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189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7741" t="9186" r="9343"/>
          <a:stretch/>
        </p:blipFill>
        <p:spPr>
          <a:xfrm>
            <a:off x="952209" y="425002"/>
            <a:ext cx="10239531" cy="6575022"/>
          </a:xfrm>
          <a:prstGeom prst="rect">
            <a:avLst/>
          </a:prstGeom>
        </p:spPr>
      </p:pic>
    </p:spTree>
    <p:extLst>
      <p:ext uri="{BB962C8B-B14F-4D97-AF65-F5344CB8AC3E}">
        <p14:creationId xmlns:p14="http://schemas.microsoft.com/office/powerpoint/2010/main" val="1374290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98073" y="25742"/>
            <a:ext cx="8405026" cy="6813952"/>
          </a:xfrm>
          <a:prstGeom prst="rect">
            <a:avLst/>
          </a:prstGeom>
        </p:spPr>
      </p:pic>
      <p:sp>
        <p:nvSpPr>
          <p:cNvPr id="3" name="Title 2">
            <a:extLst>
              <a:ext uri="{FF2B5EF4-FFF2-40B4-BE49-F238E27FC236}">
                <a16:creationId xmlns:a16="http://schemas.microsoft.com/office/drawing/2014/main" id="{1C7A1E20-9261-2660-C330-59939DDEFC2E}"/>
              </a:ext>
            </a:extLst>
          </p:cNvPr>
          <p:cNvSpPr>
            <a:spLocks noGrp="1"/>
          </p:cNvSpPr>
          <p:nvPr>
            <p:ph type="title"/>
          </p:nvPr>
        </p:nvSpPr>
        <p:spPr/>
        <p:txBody>
          <a:bodyPr/>
          <a:lstStyle/>
          <a:p>
            <a:endParaRPr lang="fa-IR"/>
          </a:p>
        </p:txBody>
      </p:sp>
      <p:sp>
        <p:nvSpPr>
          <p:cNvPr id="4" name="Content Placeholder 3">
            <a:extLst>
              <a:ext uri="{FF2B5EF4-FFF2-40B4-BE49-F238E27FC236}">
                <a16:creationId xmlns:a16="http://schemas.microsoft.com/office/drawing/2014/main" id="{B0575526-ED6B-181A-F16D-76BA7CCDDE28}"/>
              </a:ext>
            </a:extLst>
          </p:cNvPr>
          <p:cNvSpPr>
            <a:spLocks noGrp="1"/>
          </p:cNvSpPr>
          <p:nvPr>
            <p:ph idx="1"/>
          </p:nvPr>
        </p:nvSpPr>
        <p:spPr/>
        <p:txBody>
          <a:bodyPr/>
          <a:lstStyle/>
          <a:p>
            <a:endParaRPr lang="fa-IR" dirty="0"/>
          </a:p>
        </p:txBody>
      </p:sp>
    </p:spTree>
    <p:extLst>
      <p:ext uri="{BB962C8B-B14F-4D97-AF65-F5344CB8AC3E}">
        <p14:creationId xmlns:p14="http://schemas.microsoft.com/office/powerpoint/2010/main" val="3926461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a:t>
            </a:r>
            <a:r>
              <a:rPr lang="en-US" dirty="0" smtClean="0"/>
              <a:t>ubstantial </a:t>
            </a:r>
            <a:r>
              <a:rPr lang="en-US" dirty="0"/>
              <a:t>number of couples cannot conceive even after </a:t>
            </a:r>
            <a:r>
              <a:rPr lang="en-US" dirty="0" smtClean="0"/>
              <a:t>ART</a:t>
            </a:r>
            <a:r>
              <a:rPr lang="en-US" dirty="0"/>
              <a:t>,</a:t>
            </a:r>
            <a:r>
              <a:rPr lang="en-US" dirty="0" smtClean="0"/>
              <a:t> except </a:t>
            </a:r>
            <a:r>
              <a:rPr lang="en-US" dirty="0"/>
              <a:t>through gamete donation or adoption. Infertility due to gamete deficiency resulting from genetic defects does not benefit from ART</a:t>
            </a:r>
            <a:r>
              <a:rPr lang="en-US" dirty="0" smtClean="0"/>
              <a:t>.</a:t>
            </a:r>
            <a:r>
              <a:rPr lang="en-US" dirty="0"/>
              <a:t> However, most couples seeking infertility treatment wish to have their own genetically related issues resolved </a:t>
            </a:r>
            <a:r>
              <a:rPr lang="en-US" dirty="0" smtClean="0"/>
              <a:t>.</a:t>
            </a:r>
            <a:r>
              <a:rPr lang="en-US" dirty="0"/>
              <a:t>  In this respect, </a:t>
            </a:r>
            <a:r>
              <a:rPr lang="en-US" dirty="0" smtClean="0"/>
              <a:t>regenerative medicine </a:t>
            </a:r>
            <a:r>
              <a:rPr lang="en-US" dirty="0"/>
              <a:t>have shown new hope </a:t>
            </a:r>
            <a:r>
              <a:rPr lang="en-US" dirty="0" smtClean="0"/>
              <a:t>. </a:t>
            </a:r>
          </a:p>
          <a:p>
            <a:pPr marL="0" indent="0">
              <a:buNone/>
            </a:pPr>
            <a:endParaRPr lang="en-US" dirty="0"/>
          </a:p>
        </p:txBody>
      </p:sp>
    </p:spTree>
    <p:extLst>
      <p:ext uri="{BB962C8B-B14F-4D97-AF65-F5344CB8AC3E}">
        <p14:creationId xmlns:p14="http://schemas.microsoft.com/office/powerpoint/2010/main" val="1083293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Regenerative medicine is focused on developing and applying new treatment to heal tissues and organs and restore function lost due to aging ,disease, damage or defects.</a:t>
            </a:r>
          </a:p>
          <a:p>
            <a:pPr marL="0" indent="0">
              <a:buNone/>
            </a:pPr>
            <a:endParaRPr lang="en-US" dirty="0"/>
          </a:p>
        </p:txBody>
      </p:sp>
    </p:spTree>
    <p:extLst>
      <p:ext uri="{BB962C8B-B14F-4D97-AF65-F5344CB8AC3E}">
        <p14:creationId xmlns:p14="http://schemas.microsoft.com/office/powerpoint/2010/main" val="3439106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Stem cell and reproduction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9909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Various preclinical and clinical studies have reported the potential therapeutic application of MSCs for the treatment of infertility due to ovarian and endometrial </a:t>
            </a:r>
            <a:r>
              <a:rPr lang="en-US" dirty="0" smtClean="0"/>
              <a:t>dysfunction.</a:t>
            </a:r>
          </a:p>
          <a:p>
            <a:pPr marL="0" indent="0">
              <a:buNone/>
            </a:pPr>
            <a:r>
              <a:rPr lang="en-US" dirty="0" smtClean="0"/>
              <a:t>                                                                 </a:t>
            </a:r>
            <a:r>
              <a:rPr lang="en-US" dirty="0" err="1" smtClean="0"/>
              <a:t>Galipeau</a:t>
            </a:r>
            <a:r>
              <a:rPr lang="en-US" dirty="0" smtClean="0"/>
              <a:t> </a:t>
            </a:r>
            <a:r>
              <a:rPr lang="en-US" dirty="0"/>
              <a:t>J., </a:t>
            </a:r>
            <a:r>
              <a:rPr lang="en-US" i="1" dirty="0" smtClean="0"/>
              <a:t>Cell </a:t>
            </a:r>
            <a:r>
              <a:rPr lang="en-US" i="1" dirty="0"/>
              <a:t>Stem Cell. </a:t>
            </a:r>
            <a:r>
              <a:rPr lang="en-US" dirty="0"/>
              <a:t>2018</a:t>
            </a:r>
          </a:p>
        </p:txBody>
      </p:sp>
    </p:spTree>
    <p:extLst>
      <p:ext uri="{BB962C8B-B14F-4D97-AF65-F5344CB8AC3E}">
        <p14:creationId xmlns:p14="http://schemas.microsoft.com/office/powerpoint/2010/main" val="208176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MSCs are defined as cells that have plastic-adhesion properties, express CD105, CD73 and CD90 as surface </a:t>
            </a:r>
            <a:r>
              <a:rPr lang="en-US" dirty="0" smtClean="0"/>
              <a:t>markers.</a:t>
            </a:r>
          </a:p>
          <a:p>
            <a:r>
              <a:rPr lang="en-US" dirty="0"/>
              <a:t>Depending on their origin, MSCs are categorized as bone marrow stromal cells, adipose-derived stem cells, menstrual-blood-derived MSCs and umbilical-cord-derived MSCs </a:t>
            </a:r>
            <a:r>
              <a:rPr lang="en-US" dirty="0" smtClean="0"/>
              <a:t>, </a:t>
            </a:r>
            <a:r>
              <a:rPr lang="en-US" dirty="0"/>
              <a:t>amniotic-fluid-derived MSCs, placental-tissue-derived MSCs, salivary-gland-derived MSCs, and dental-pulp-derived </a:t>
            </a:r>
            <a:r>
              <a:rPr lang="en-US" dirty="0" smtClean="0"/>
              <a:t>MSCs</a:t>
            </a:r>
          </a:p>
          <a:p>
            <a:pPr marL="0" indent="0">
              <a:buNone/>
            </a:pPr>
            <a:r>
              <a:rPr lang="en-US" dirty="0" smtClean="0"/>
              <a:t>                                                     Zhao Y.</a:t>
            </a:r>
            <a:r>
              <a:rPr lang="en-US" dirty="0"/>
              <a:t> </a:t>
            </a:r>
            <a:r>
              <a:rPr lang="en-US" dirty="0" smtClean="0"/>
              <a:t>-</a:t>
            </a:r>
            <a:r>
              <a:rPr lang="en-US" dirty="0"/>
              <a:t>X</a:t>
            </a:r>
            <a:r>
              <a:rPr lang="en-US" dirty="0" smtClean="0"/>
              <a:t>,</a:t>
            </a:r>
            <a:r>
              <a:rPr lang="en-US" dirty="0"/>
              <a:t> </a:t>
            </a:r>
            <a:r>
              <a:rPr lang="en-US" i="1" dirty="0"/>
              <a:t>Stem Cells Int. </a:t>
            </a:r>
            <a:r>
              <a:rPr lang="en-US" dirty="0" smtClean="0"/>
              <a:t>2019  </a:t>
            </a:r>
          </a:p>
          <a:p>
            <a:pPr marL="0" indent="0">
              <a:buNone/>
            </a:pPr>
            <a:r>
              <a:rPr lang="en-US" dirty="0"/>
              <a:t> </a:t>
            </a:r>
            <a:r>
              <a:rPr lang="en-US" dirty="0" smtClean="0"/>
              <a:t>                                                     </a:t>
            </a:r>
            <a:r>
              <a:rPr lang="en-US" dirty="0" err="1" smtClean="0"/>
              <a:t>Esfandyari</a:t>
            </a:r>
            <a:r>
              <a:rPr lang="en-US" dirty="0" smtClean="0"/>
              <a:t> S.,</a:t>
            </a:r>
            <a:r>
              <a:rPr lang="en-US" dirty="0"/>
              <a:t> </a:t>
            </a:r>
            <a:r>
              <a:rPr lang="en-US" i="1" dirty="0"/>
              <a:t>Cells. </a:t>
            </a:r>
            <a:r>
              <a:rPr lang="en-US" dirty="0"/>
              <a:t>2020</a:t>
            </a:r>
          </a:p>
        </p:txBody>
      </p:sp>
    </p:spTree>
    <p:extLst>
      <p:ext uri="{BB962C8B-B14F-4D97-AF65-F5344CB8AC3E}">
        <p14:creationId xmlns:p14="http://schemas.microsoft.com/office/powerpoint/2010/main" val="336898620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Theme1">
  <a:themeElements>
    <a:clrScheme name="Custom 347">
      <a:dk1>
        <a:srgbClr val="415665"/>
      </a:dk1>
      <a:lt1>
        <a:srgbClr val="FFFFFF"/>
      </a:lt1>
      <a:dk2>
        <a:srgbClr val="0DB7C4"/>
      </a:dk2>
      <a:lt2>
        <a:srgbClr val="F6F6F6"/>
      </a:lt2>
      <a:accent1>
        <a:srgbClr val="0A95B0"/>
      </a:accent1>
      <a:accent2>
        <a:srgbClr val="A7E5E9"/>
      </a:accent2>
      <a:accent3>
        <a:srgbClr val="A9D039"/>
      </a:accent3>
      <a:accent4>
        <a:srgbClr val="FFBC00"/>
      </a:accent4>
      <a:accent5>
        <a:srgbClr val="F24745"/>
      </a:accent5>
      <a:accent6>
        <a:srgbClr val="B3B3B3"/>
      </a:accent6>
      <a:hlink>
        <a:srgbClr val="0DB7C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7A085021-1CB0-4A88-BA4D-3DB93E3F3492}" vid="{54E9C725-E450-468B-82E6-EA1E9F41C6D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1146</TotalTime>
  <Words>1184</Words>
  <Application>Microsoft Office PowerPoint</Application>
  <PresentationFormat>Widescreen</PresentationFormat>
  <Paragraphs>290</Paragraphs>
  <Slides>25</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25</vt:i4>
      </vt:variant>
    </vt:vector>
  </HeadingPairs>
  <TitlesOfParts>
    <vt:vector size="37" baseType="lpstr">
      <vt:lpstr>SimSun</vt:lpstr>
      <vt:lpstr>Arial</vt:lpstr>
      <vt:lpstr>Calibri</vt:lpstr>
      <vt:lpstr>Calibri Light</vt:lpstr>
      <vt:lpstr>Century Gothic</vt:lpstr>
      <vt:lpstr>Dosis</vt:lpstr>
      <vt:lpstr>Source Sans Pro</vt:lpstr>
      <vt:lpstr>Times New Roman</vt:lpstr>
      <vt:lpstr>Wingdings 3</vt:lpstr>
      <vt:lpstr>Office Theme</vt:lpstr>
      <vt:lpstr>Ion</vt:lpstr>
      <vt:lpstr>Theme1</vt:lpstr>
      <vt:lpstr>Regenerative medicine and fertility preservation</vt:lpstr>
      <vt:lpstr>PowerPoint Presentation</vt:lpstr>
      <vt:lpstr>PowerPoint Presentation</vt:lpstr>
      <vt:lpstr>PowerPoint Presentation</vt:lpstr>
      <vt:lpstr>PowerPoint Presentation</vt:lpstr>
      <vt:lpstr>PowerPoint Presentation</vt:lpstr>
      <vt:lpstr>Stem cell and reproduction</vt:lpstr>
      <vt:lpstr>PowerPoint Presentation</vt:lpstr>
      <vt:lpstr>PowerPoint Presentation</vt:lpstr>
      <vt:lpstr>Menstrual MSC</vt:lpstr>
      <vt:lpstr>Menstrual Blood Mesenchymal Stem Cell (MB-MSC)</vt:lpstr>
      <vt:lpstr>PowerPoint Presentation</vt:lpstr>
      <vt:lpstr>Improvement of Pregnancy Rate and Live Birth Rate in Poor Ovarian Responders by Intraovarian Administration of Autologous Menstrual Blood Derived- Mesenchymal Stromal Cells: Phase I/II Clinical Trial </vt:lpstr>
      <vt:lpstr>مطالعه فاز یک و دو</vt:lpstr>
      <vt:lpstr>PowerPoint Presentation</vt:lpstr>
      <vt:lpstr>PowerPoint Presentation</vt:lpstr>
      <vt:lpstr>مطالعه فاز 3</vt:lpstr>
      <vt:lpstr>Hormone Levels in Each Group after 2-4 Months</vt:lpstr>
      <vt:lpstr>بارداری در بیماران زیر 40 سال در دو گروه سلول و کنترل</vt:lpstr>
      <vt:lpstr>بارداری در بیماران بالای 40 سال در دو گروه سلول و کنترل</vt:lpstr>
      <vt:lpstr>PowerPoint Presentation</vt:lpstr>
      <vt:lpstr>PowerPoint Presentation</vt:lpstr>
      <vt:lpstr>Recent research</vt:lpstr>
      <vt:lpstr>PowerPoint Presentation</vt:lpstr>
      <vt:lpstr>Thank you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 and fertility preservation</dc:title>
  <dc:creator>soheila arefi</dc:creator>
  <cp:lastModifiedBy>soheila arefi</cp:lastModifiedBy>
  <cp:revision>34</cp:revision>
  <dcterms:created xsi:type="dcterms:W3CDTF">2023-04-12T12:15:46Z</dcterms:created>
  <dcterms:modified xsi:type="dcterms:W3CDTF">2024-02-04T17:59:03Z</dcterms:modified>
</cp:coreProperties>
</file>